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56" r:id="rId2"/>
    <p:sldId id="285" r:id="rId3"/>
    <p:sldId id="281" r:id="rId4"/>
    <p:sldId id="282" r:id="rId5"/>
    <p:sldId id="286" r:id="rId6"/>
    <p:sldId id="283" r:id="rId7"/>
    <p:sldId id="325" r:id="rId8"/>
    <p:sldId id="320" r:id="rId9"/>
    <p:sldId id="321" r:id="rId10"/>
    <p:sldId id="323" r:id="rId11"/>
    <p:sldId id="287" r:id="rId12"/>
    <p:sldId id="289" r:id="rId13"/>
    <p:sldId id="300" r:id="rId14"/>
    <p:sldId id="299" r:id="rId15"/>
    <p:sldId id="301" r:id="rId16"/>
    <p:sldId id="288" r:id="rId17"/>
    <p:sldId id="293" r:id="rId18"/>
    <p:sldId id="294" r:id="rId19"/>
    <p:sldId id="303" r:id="rId20"/>
    <p:sldId id="304" r:id="rId21"/>
    <p:sldId id="317" r:id="rId22"/>
    <p:sldId id="305" r:id="rId23"/>
    <p:sldId id="306" r:id="rId24"/>
    <p:sldId id="307" r:id="rId25"/>
    <p:sldId id="308" r:id="rId26"/>
    <p:sldId id="309" r:id="rId27"/>
    <p:sldId id="313" r:id="rId28"/>
    <p:sldId id="310" r:id="rId29"/>
    <p:sldId id="314" r:id="rId30"/>
    <p:sldId id="322" r:id="rId31"/>
    <p:sldId id="312" r:id="rId32"/>
    <p:sldId id="315" r:id="rId33"/>
    <p:sldId id="318" r:id="rId34"/>
    <p:sldId id="267" r:id="rId35"/>
    <p:sldId id="265" r:id="rId36"/>
    <p:sldId id="319" r:id="rId3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extLst>
      <p:ext uri="{19B8F6BF-5375-455C-9EA6-DF929625EA0E}">
        <p15:presenceInfo xmlns:p15="http://schemas.microsoft.com/office/powerpoint/2012/main" userId="Administrato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71" autoAdjust="0"/>
    <p:restoredTop sz="54545" autoAdjust="0"/>
  </p:normalViewPr>
  <p:slideViewPr>
    <p:cSldViewPr snapToGrid="0">
      <p:cViewPr varScale="1">
        <p:scale>
          <a:sx n="25" d="100"/>
          <a:sy n="25" d="100"/>
        </p:scale>
        <p:origin x="1614" y="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7CB07E-AFC2-46B8-B875-41D7DC3CDC32}" type="datetimeFigureOut">
              <a:rPr lang="zh-CN" altLang="en-US" smtClean="0"/>
              <a:t>2016/1/13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D66D72-B79B-4BAF-9A20-5286A9EB2DDE}" type="slidenum">
              <a:rPr lang="zh-CN" altLang="en-US" smtClean="0"/>
              <a:t>‹#›</a:t>
            </a:fld>
            <a:endParaRPr lang="zh-CN" altLang="en-US"/>
          </a:p>
        </p:txBody>
      </p:sp>
    </p:spTree>
    <p:extLst>
      <p:ext uri="{BB962C8B-B14F-4D97-AF65-F5344CB8AC3E}">
        <p14:creationId xmlns:p14="http://schemas.microsoft.com/office/powerpoint/2010/main" val="2332299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www.coindesk.com/double-spending-unconfirmed-transactions-concern-bitcoin/"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www.coindesk.com/information/how-bitcoin-mining-works/"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历史：</a:t>
            </a:r>
            <a:r>
              <a:rPr lang="zh-CN" altLang="en-US" sz="1200" b="0" i="0" kern="1200" dirty="0" smtClean="0">
                <a:solidFill>
                  <a:schemeClr val="tx1"/>
                </a:solidFill>
                <a:effectLst/>
                <a:latin typeface="+mn-lt"/>
                <a:ea typeface="+mn-ea"/>
                <a:cs typeface="+mn-cs"/>
              </a:rPr>
              <a:t>比特币的概念最初由中本聪在</a:t>
            </a:r>
            <a:r>
              <a:rPr lang="en-US" altLang="zh-CN" sz="1200" b="0" i="0" kern="1200" dirty="0" smtClean="0">
                <a:solidFill>
                  <a:schemeClr val="tx1"/>
                </a:solidFill>
                <a:effectLst/>
                <a:latin typeface="+mn-lt"/>
                <a:ea typeface="+mn-ea"/>
                <a:cs typeface="+mn-cs"/>
              </a:rPr>
              <a:t>2009</a:t>
            </a:r>
            <a:r>
              <a:rPr lang="zh-CN" altLang="en-US" sz="1200" b="0" i="0" kern="1200" dirty="0" smtClean="0">
                <a:solidFill>
                  <a:schemeClr val="tx1"/>
                </a:solidFill>
                <a:effectLst/>
                <a:latin typeface="+mn-lt"/>
                <a:ea typeface="+mn-ea"/>
                <a:cs typeface="+mn-cs"/>
              </a:rPr>
              <a:t>年提出，他发表了第一个比特币规范及其概念证明</a:t>
            </a:r>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介绍：比特币是一个采用密码学原理控制货币的发行和交易、而不是依赖于中央管理机构的全新的货币形态。比特币是一个共识网络，促成了一个全新的支付系统和一种完全数字化的货币。它是第一个去中心化的对等支付网络，由其用户自己掌控而无须中央管理机构或中间人。</a:t>
            </a:r>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3</a:t>
            </a:fld>
            <a:endParaRPr lang="zh-CN" altLang="en-US"/>
          </a:p>
        </p:txBody>
      </p:sp>
    </p:spTree>
    <p:extLst>
      <p:ext uri="{BB962C8B-B14F-4D97-AF65-F5344CB8AC3E}">
        <p14:creationId xmlns:p14="http://schemas.microsoft.com/office/powerpoint/2010/main" val="37666089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对论坛上，听到的一些信息进行追踪。</a:t>
            </a:r>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16</a:t>
            </a:fld>
            <a:endParaRPr lang="zh-CN" altLang="en-US"/>
          </a:p>
        </p:txBody>
      </p:sp>
    </p:spTree>
    <p:extLst>
      <p:ext uri="{BB962C8B-B14F-4D97-AF65-F5344CB8AC3E}">
        <p14:creationId xmlns:p14="http://schemas.microsoft.com/office/powerpoint/2010/main" val="35935060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18</a:t>
            </a:fld>
            <a:endParaRPr lang="zh-CN" altLang="en-US"/>
          </a:p>
        </p:txBody>
      </p:sp>
    </p:spTree>
    <p:extLst>
      <p:ext uri="{BB962C8B-B14F-4D97-AF65-F5344CB8AC3E}">
        <p14:creationId xmlns:p14="http://schemas.microsoft.com/office/powerpoint/2010/main" val="16076496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22</a:t>
            </a:fld>
            <a:endParaRPr lang="zh-CN" altLang="en-US"/>
          </a:p>
        </p:txBody>
      </p:sp>
    </p:spTree>
    <p:extLst>
      <p:ext uri="{BB962C8B-B14F-4D97-AF65-F5344CB8AC3E}">
        <p14:creationId xmlns:p14="http://schemas.microsoft.com/office/powerpoint/2010/main" val="19470020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28</a:t>
            </a:fld>
            <a:endParaRPr lang="zh-CN" altLang="en-US"/>
          </a:p>
        </p:txBody>
      </p:sp>
    </p:spTree>
    <p:extLst>
      <p:ext uri="{BB962C8B-B14F-4D97-AF65-F5344CB8AC3E}">
        <p14:creationId xmlns:p14="http://schemas.microsoft.com/office/powerpoint/2010/main" val="30090169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32</a:t>
            </a:fld>
            <a:endParaRPr lang="zh-CN" altLang="en-US"/>
          </a:p>
        </p:txBody>
      </p:sp>
    </p:spTree>
    <p:extLst>
      <p:ext uri="{BB962C8B-B14F-4D97-AF65-F5344CB8AC3E}">
        <p14:creationId xmlns:p14="http://schemas.microsoft.com/office/powerpoint/2010/main" val="52699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34</a:t>
            </a:fld>
            <a:endParaRPr lang="zh-CN" altLang="en-US"/>
          </a:p>
        </p:txBody>
      </p:sp>
    </p:spTree>
    <p:extLst>
      <p:ext uri="{BB962C8B-B14F-4D97-AF65-F5344CB8AC3E}">
        <p14:creationId xmlns:p14="http://schemas.microsoft.com/office/powerpoint/2010/main" val="11325346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Blocks are limited to 1MB in size. Miners can mine blocks up to the 1MB fixed limit, but any block larger than 1MB is invalid. This limit cannot be modified without a hard fork. We can predict block sizes. We can consider block generated time, average size and the number of unconfirmed transaction.</a:t>
            </a:r>
          </a:p>
          <a:p>
            <a:r>
              <a:rPr lang="en-US" altLang="zh-CN" sz="1200" kern="1200" dirty="0" smtClean="0">
                <a:solidFill>
                  <a:schemeClr val="tx1"/>
                </a:solidFill>
                <a:effectLst/>
                <a:latin typeface="+mn-lt"/>
                <a:ea typeface="+mn-ea"/>
                <a:cs typeface="+mn-cs"/>
              </a:rPr>
              <a:t>50,000 bytes in the block are set aside for the highest-priority transactions, regardless of transaction fee. Transactions are added highest-priority-first to this section of the block.</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Then transactions that pay a fee of at least 0.00001 BTC/kb are added to the block, highest-fee-per-kilobyte transactions first, until the block is not more than 750,000 bytes big.</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 remaining transactions remain in the miner's "memory pool", and may be included in later blocks if their priority or fee is large enough.</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36</a:t>
            </a:fld>
            <a:endParaRPr lang="zh-CN" altLang="en-US"/>
          </a:p>
        </p:txBody>
      </p:sp>
    </p:spTree>
    <p:extLst>
      <p:ext uri="{BB962C8B-B14F-4D97-AF65-F5344CB8AC3E}">
        <p14:creationId xmlns:p14="http://schemas.microsoft.com/office/powerpoint/2010/main" val="3304058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左图所示是银行的交易方式，银行相当于一个公共的账本记录每个人的账户余额和交易信息</a:t>
            </a:r>
            <a:endParaRPr lang="en-US" altLang="zh-CN" dirty="0" smtClean="0"/>
          </a:p>
          <a:p>
            <a:r>
              <a:rPr lang="zh-CN" altLang="en-US" dirty="0" smtClean="0"/>
              <a:t>右图所示是比特币所依赖的</a:t>
            </a:r>
            <a:r>
              <a:rPr lang="en-US" altLang="zh-CN" dirty="0" smtClean="0"/>
              <a:t>P2P</a:t>
            </a:r>
            <a:r>
              <a:rPr lang="zh-CN" altLang="en-US" baseline="0" dirty="0" smtClean="0"/>
              <a:t>网络，</a:t>
            </a:r>
            <a:r>
              <a:rPr lang="zh-CN" altLang="en-US" sz="1200" b="0" i="0" kern="1200" dirty="0" smtClean="0">
                <a:solidFill>
                  <a:schemeClr val="tx1"/>
                </a:solidFill>
                <a:effectLst/>
                <a:latin typeface="+mn-lt"/>
                <a:ea typeface="+mn-ea"/>
                <a:cs typeface="+mn-cs"/>
              </a:rPr>
              <a:t>每个帐户其实就是一对公私匙，有私匙的人就是帐户的主人。如果 </a:t>
            </a:r>
            <a:r>
              <a:rPr lang="en-US" altLang="zh-CN" sz="1200" b="0" i="0" kern="1200" dirty="0" smtClean="0">
                <a:solidFill>
                  <a:schemeClr val="tx1"/>
                </a:solidFill>
                <a:effectLst/>
                <a:latin typeface="+mn-lt"/>
                <a:ea typeface="+mn-ea"/>
                <a:cs typeface="+mn-cs"/>
              </a:rPr>
              <a:t>A </a:t>
            </a:r>
            <a:r>
              <a:rPr lang="zh-CN" altLang="en-US" sz="1200" b="0" i="0" kern="1200" dirty="0" smtClean="0">
                <a:solidFill>
                  <a:schemeClr val="tx1"/>
                </a:solidFill>
                <a:effectLst/>
                <a:latin typeface="+mn-lt"/>
                <a:ea typeface="+mn-ea"/>
                <a:cs typeface="+mn-cs"/>
              </a:rPr>
              <a:t>要给 </a:t>
            </a:r>
            <a:r>
              <a:rPr lang="en-US" altLang="zh-CN" sz="1200" b="0" i="0" kern="1200" dirty="0" smtClean="0">
                <a:solidFill>
                  <a:schemeClr val="tx1"/>
                </a:solidFill>
                <a:effectLst/>
                <a:latin typeface="+mn-lt"/>
                <a:ea typeface="+mn-ea"/>
                <a:cs typeface="+mn-cs"/>
              </a:rPr>
              <a:t>B </a:t>
            </a:r>
            <a:r>
              <a:rPr lang="zh-CN" altLang="en-US" sz="1200" b="0" i="0" kern="1200" dirty="0" smtClean="0">
                <a:solidFill>
                  <a:schemeClr val="tx1"/>
                </a:solidFill>
                <a:effectLst/>
                <a:latin typeface="+mn-lt"/>
                <a:ea typeface="+mn-ea"/>
                <a:cs typeface="+mn-cs"/>
              </a:rPr>
              <a:t>转一笔钱，</a:t>
            </a:r>
            <a:r>
              <a:rPr lang="en-US" altLang="zh-CN" sz="1200" b="0" i="0" kern="1200" dirty="0" smtClean="0">
                <a:solidFill>
                  <a:schemeClr val="tx1"/>
                </a:solidFill>
                <a:effectLst/>
                <a:latin typeface="+mn-lt"/>
                <a:ea typeface="+mn-ea"/>
                <a:cs typeface="+mn-cs"/>
              </a:rPr>
              <a:t>A </a:t>
            </a:r>
            <a:r>
              <a:rPr lang="zh-CN" altLang="en-US" sz="1200" b="0" i="0" kern="1200" dirty="0" smtClean="0">
                <a:solidFill>
                  <a:schemeClr val="tx1"/>
                </a:solidFill>
                <a:effectLst/>
                <a:latin typeface="+mn-lt"/>
                <a:ea typeface="+mn-ea"/>
                <a:cs typeface="+mn-cs"/>
              </a:rPr>
              <a:t>就把钱的数量加上 </a:t>
            </a:r>
            <a:r>
              <a:rPr lang="en-US" altLang="zh-CN" sz="1200" b="0" i="0" kern="1200" dirty="0" smtClean="0">
                <a:solidFill>
                  <a:schemeClr val="tx1"/>
                </a:solidFill>
                <a:effectLst/>
                <a:latin typeface="+mn-lt"/>
                <a:ea typeface="+mn-ea"/>
                <a:cs typeface="+mn-cs"/>
              </a:rPr>
              <a:t>B </a:t>
            </a:r>
            <a:r>
              <a:rPr lang="zh-CN" altLang="en-US" sz="1200" b="0" i="0" kern="1200" dirty="0" smtClean="0">
                <a:solidFill>
                  <a:schemeClr val="tx1"/>
                </a:solidFill>
                <a:effectLst/>
                <a:latin typeface="+mn-lt"/>
                <a:ea typeface="+mn-ea"/>
                <a:cs typeface="+mn-cs"/>
              </a:rPr>
              <a:t>的公匙，用自己的私钥匙签名。而 </a:t>
            </a:r>
            <a:r>
              <a:rPr lang="en-US" altLang="zh-CN" sz="1200" b="0" i="0" kern="1200" dirty="0" smtClean="0">
                <a:solidFill>
                  <a:schemeClr val="tx1"/>
                </a:solidFill>
                <a:effectLst/>
                <a:latin typeface="+mn-lt"/>
                <a:ea typeface="+mn-ea"/>
                <a:cs typeface="+mn-cs"/>
              </a:rPr>
              <a:t>B </a:t>
            </a:r>
            <a:r>
              <a:rPr lang="zh-CN" altLang="en-US" sz="1200" b="0" i="0" kern="1200" dirty="0" smtClean="0">
                <a:solidFill>
                  <a:schemeClr val="tx1"/>
                </a:solidFill>
                <a:effectLst/>
                <a:latin typeface="+mn-lt"/>
                <a:ea typeface="+mn-ea"/>
                <a:cs typeface="+mn-cs"/>
              </a:rPr>
              <a:t>看到这个签名，就可以了解，的确是 </a:t>
            </a:r>
            <a:r>
              <a:rPr lang="en-US" altLang="zh-CN" sz="1200" b="0" i="0" kern="1200" dirty="0" smtClean="0">
                <a:solidFill>
                  <a:schemeClr val="tx1"/>
                </a:solidFill>
                <a:effectLst/>
                <a:latin typeface="+mn-lt"/>
                <a:ea typeface="+mn-ea"/>
                <a:cs typeface="+mn-cs"/>
              </a:rPr>
              <a:t>A </a:t>
            </a:r>
            <a:r>
              <a:rPr lang="zh-CN" altLang="en-US" sz="1200" b="0" i="0" kern="1200" dirty="0" smtClean="0">
                <a:solidFill>
                  <a:schemeClr val="tx1"/>
                </a:solidFill>
                <a:effectLst/>
                <a:latin typeface="+mn-lt"/>
                <a:ea typeface="+mn-ea"/>
                <a:cs typeface="+mn-cs"/>
              </a:rPr>
              <a:t>转给了他如数的 </a:t>
            </a:r>
            <a:r>
              <a:rPr lang="en-US" altLang="zh-CN" sz="1200" b="0" i="0" kern="1200" dirty="0" smtClean="0">
                <a:solidFill>
                  <a:schemeClr val="tx1"/>
                </a:solidFill>
                <a:effectLst/>
                <a:latin typeface="+mn-lt"/>
                <a:ea typeface="+mn-ea"/>
                <a:cs typeface="+mn-cs"/>
              </a:rPr>
              <a:t>BTC </a:t>
            </a:r>
            <a:r>
              <a:rPr lang="zh-CN" altLang="en-US" sz="1200" b="0" i="0" kern="1200" dirty="0" smtClean="0">
                <a:solidFill>
                  <a:schemeClr val="tx1"/>
                </a:solidFill>
                <a:effectLst/>
                <a:latin typeface="+mn-lt"/>
                <a:ea typeface="+mn-ea"/>
                <a:cs typeface="+mn-cs"/>
              </a:rPr>
              <a:t>。</a:t>
            </a:r>
          </a:p>
          <a:p>
            <a:r>
              <a:rPr lang="zh-CN" altLang="en-US" sz="1200" b="0" i="0" kern="1200" dirty="0" smtClean="0">
                <a:solidFill>
                  <a:schemeClr val="tx1"/>
                </a:solidFill>
                <a:effectLst/>
                <a:latin typeface="+mn-lt"/>
                <a:ea typeface="+mn-ea"/>
                <a:cs typeface="+mn-cs"/>
              </a:rPr>
              <a:t>那么这笔交易需要一个见证人，担保交易发生过。这样，以后 </a:t>
            </a:r>
            <a:r>
              <a:rPr lang="en-US" altLang="zh-CN" sz="1200" b="0" i="0" kern="1200" dirty="0" smtClean="0">
                <a:solidFill>
                  <a:schemeClr val="tx1"/>
                </a:solidFill>
                <a:effectLst/>
                <a:latin typeface="+mn-lt"/>
                <a:ea typeface="+mn-ea"/>
                <a:cs typeface="+mn-cs"/>
              </a:rPr>
              <a:t>B </a:t>
            </a:r>
            <a:r>
              <a:rPr lang="zh-CN" altLang="en-US" sz="1200" b="0" i="0" kern="1200" dirty="0" smtClean="0">
                <a:solidFill>
                  <a:schemeClr val="tx1"/>
                </a:solidFill>
                <a:effectLst/>
                <a:latin typeface="+mn-lt"/>
                <a:ea typeface="+mn-ea"/>
                <a:cs typeface="+mn-cs"/>
              </a:rPr>
              <a:t>想用这笔钱的时候才是合法的。担保人就是整个使用 </a:t>
            </a:r>
            <a:r>
              <a:rPr lang="en-US" altLang="zh-CN" sz="1200" b="0" i="0" kern="1200" dirty="0" smtClean="0">
                <a:solidFill>
                  <a:schemeClr val="tx1"/>
                </a:solidFill>
                <a:effectLst/>
                <a:latin typeface="+mn-lt"/>
                <a:ea typeface="+mn-ea"/>
                <a:cs typeface="+mn-cs"/>
              </a:rPr>
              <a:t>BTC </a:t>
            </a:r>
            <a:r>
              <a:rPr lang="zh-CN" altLang="en-US" sz="1200" b="0" i="0" kern="1200" dirty="0" smtClean="0">
                <a:solidFill>
                  <a:schemeClr val="tx1"/>
                </a:solidFill>
                <a:effectLst/>
                <a:latin typeface="+mn-lt"/>
                <a:ea typeface="+mn-ea"/>
                <a:cs typeface="+mn-cs"/>
              </a:rPr>
              <a:t>的网络。</a:t>
            </a:r>
          </a:p>
          <a:p>
            <a:r>
              <a:rPr lang="en-US" altLang="zh-CN" sz="1200" b="0" i="0" kern="1200" dirty="0" smtClean="0">
                <a:solidFill>
                  <a:schemeClr val="tx1"/>
                </a:solidFill>
                <a:effectLst/>
                <a:latin typeface="+mn-lt"/>
                <a:ea typeface="+mn-ea"/>
                <a:cs typeface="+mn-cs"/>
              </a:rPr>
              <a:t>A </a:t>
            </a:r>
            <a:r>
              <a:rPr lang="zh-CN" altLang="en-US" sz="1200" b="0" i="0" kern="1200" dirty="0" smtClean="0">
                <a:solidFill>
                  <a:schemeClr val="tx1"/>
                </a:solidFill>
                <a:effectLst/>
                <a:latin typeface="+mn-lt"/>
                <a:ea typeface="+mn-ea"/>
                <a:cs typeface="+mn-cs"/>
              </a:rPr>
              <a:t>在发起这笔交易的时候，必须把签过名的交易单尽量的广播到 </a:t>
            </a:r>
            <a:r>
              <a:rPr lang="en-US" altLang="zh-CN" sz="1200" b="0" i="0" kern="1200" dirty="0" smtClean="0">
                <a:solidFill>
                  <a:schemeClr val="tx1"/>
                </a:solidFill>
                <a:effectLst/>
                <a:latin typeface="+mn-lt"/>
                <a:ea typeface="+mn-ea"/>
                <a:cs typeface="+mn-cs"/>
              </a:rPr>
              <a:t>p2p </a:t>
            </a:r>
            <a:r>
              <a:rPr lang="zh-CN" altLang="en-US" sz="1200" b="0" i="0" kern="1200" dirty="0" smtClean="0">
                <a:solidFill>
                  <a:schemeClr val="tx1"/>
                </a:solidFill>
                <a:effectLst/>
                <a:latin typeface="+mn-lt"/>
                <a:ea typeface="+mn-ea"/>
                <a:cs typeface="+mn-cs"/>
              </a:rPr>
              <a:t>网络上，最终会让每个节点都知道这件事。</a:t>
            </a:r>
            <a:r>
              <a:rPr lang="en-US" altLang="zh-CN" sz="1200" b="0" i="0" kern="1200" dirty="0" smtClean="0">
                <a:solidFill>
                  <a:schemeClr val="tx1"/>
                </a:solidFill>
                <a:effectLst/>
                <a:latin typeface="+mn-lt"/>
                <a:ea typeface="+mn-ea"/>
                <a:cs typeface="+mn-cs"/>
              </a:rPr>
              <a:t>B </a:t>
            </a:r>
            <a:r>
              <a:rPr lang="zh-CN" altLang="en-US" sz="1200" b="0" i="0" kern="1200" dirty="0" smtClean="0">
                <a:solidFill>
                  <a:schemeClr val="tx1"/>
                </a:solidFill>
                <a:effectLst/>
                <a:latin typeface="+mn-lt"/>
                <a:ea typeface="+mn-ea"/>
                <a:cs typeface="+mn-cs"/>
              </a:rPr>
              <a:t>从 </a:t>
            </a:r>
            <a:r>
              <a:rPr lang="en-US" altLang="zh-CN" sz="1200" b="0" i="0" kern="1200" dirty="0" smtClean="0">
                <a:solidFill>
                  <a:schemeClr val="tx1"/>
                </a:solidFill>
                <a:effectLst/>
                <a:latin typeface="+mn-lt"/>
                <a:ea typeface="+mn-ea"/>
                <a:cs typeface="+mn-cs"/>
              </a:rPr>
              <a:t>p2p </a:t>
            </a:r>
            <a:r>
              <a:rPr lang="zh-CN" altLang="en-US" sz="1200" b="0" i="0" kern="1200" dirty="0" smtClean="0">
                <a:solidFill>
                  <a:schemeClr val="tx1"/>
                </a:solidFill>
                <a:effectLst/>
                <a:latin typeface="+mn-lt"/>
                <a:ea typeface="+mn-ea"/>
                <a:cs typeface="+mn-cs"/>
              </a:rPr>
              <a:t>网络上不断的收到别人的确认信息。当它收到足够多的确认信息后，就认为 </a:t>
            </a:r>
            <a:r>
              <a:rPr lang="en-US" altLang="zh-CN" sz="1200" b="0" i="0" kern="1200" dirty="0" smtClean="0">
                <a:solidFill>
                  <a:schemeClr val="tx1"/>
                </a:solidFill>
                <a:effectLst/>
                <a:latin typeface="+mn-lt"/>
                <a:ea typeface="+mn-ea"/>
                <a:cs typeface="+mn-cs"/>
              </a:rPr>
              <a:t>A </a:t>
            </a:r>
            <a:r>
              <a:rPr lang="zh-CN" altLang="en-US" sz="1200" b="0" i="0" kern="1200" dirty="0" smtClean="0">
                <a:solidFill>
                  <a:schemeClr val="tx1"/>
                </a:solidFill>
                <a:effectLst/>
                <a:latin typeface="+mn-lt"/>
                <a:ea typeface="+mn-ea"/>
                <a:cs typeface="+mn-cs"/>
              </a:rPr>
              <a:t>的确发出了这条交易单。这以后，</a:t>
            </a:r>
            <a:r>
              <a:rPr lang="en-US" altLang="zh-CN" sz="1200" b="0" i="0" kern="1200" dirty="0" smtClean="0">
                <a:solidFill>
                  <a:schemeClr val="tx1"/>
                </a:solidFill>
                <a:effectLst/>
                <a:latin typeface="+mn-lt"/>
                <a:ea typeface="+mn-ea"/>
                <a:cs typeface="+mn-cs"/>
              </a:rPr>
              <a:t>B </a:t>
            </a:r>
            <a:r>
              <a:rPr lang="zh-CN" altLang="en-US" sz="1200" b="0" i="0" kern="1200" dirty="0" smtClean="0">
                <a:solidFill>
                  <a:schemeClr val="tx1"/>
                </a:solidFill>
                <a:effectLst/>
                <a:latin typeface="+mn-lt"/>
                <a:ea typeface="+mn-ea"/>
                <a:cs typeface="+mn-cs"/>
              </a:rPr>
              <a:t>就可以自由使用这笔钱了。</a:t>
            </a:r>
          </a:p>
          <a:p>
            <a:r>
              <a:rPr lang="zh-CN" altLang="en-US" sz="1200" b="0" i="0" kern="1200" dirty="0" smtClean="0">
                <a:solidFill>
                  <a:schemeClr val="tx1"/>
                </a:solidFill>
                <a:effectLst/>
                <a:latin typeface="+mn-lt"/>
                <a:ea typeface="+mn-ea"/>
                <a:cs typeface="+mn-cs"/>
              </a:rPr>
              <a:t>当 </a:t>
            </a:r>
            <a:r>
              <a:rPr lang="en-US" altLang="zh-CN" sz="1200" b="0" i="0" kern="1200" dirty="0" smtClean="0">
                <a:solidFill>
                  <a:schemeClr val="tx1"/>
                </a:solidFill>
                <a:effectLst/>
                <a:latin typeface="+mn-lt"/>
                <a:ea typeface="+mn-ea"/>
                <a:cs typeface="+mn-cs"/>
              </a:rPr>
              <a:t>B </a:t>
            </a:r>
            <a:r>
              <a:rPr lang="zh-CN" altLang="en-US" sz="1200" b="0" i="0" kern="1200" dirty="0" smtClean="0">
                <a:solidFill>
                  <a:schemeClr val="tx1"/>
                </a:solidFill>
                <a:effectLst/>
                <a:latin typeface="+mn-lt"/>
                <a:ea typeface="+mn-ea"/>
                <a:cs typeface="+mn-cs"/>
              </a:rPr>
              <a:t>使用 </a:t>
            </a:r>
            <a:r>
              <a:rPr lang="en-US" altLang="zh-CN" sz="1200" b="0" i="0" kern="1200" dirty="0" smtClean="0">
                <a:solidFill>
                  <a:schemeClr val="tx1"/>
                </a:solidFill>
                <a:effectLst/>
                <a:latin typeface="+mn-lt"/>
                <a:ea typeface="+mn-ea"/>
                <a:cs typeface="+mn-cs"/>
              </a:rPr>
              <a:t>A </a:t>
            </a:r>
            <a:r>
              <a:rPr lang="zh-CN" altLang="en-US" sz="1200" b="0" i="0" kern="1200" dirty="0" smtClean="0">
                <a:solidFill>
                  <a:schemeClr val="tx1"/>
                </a:solidFill>
                <a:effectLst/>
                <a:latin typeface="+mn-lt"/>
                <a:ea typeface="+mn-ea"/>
                <a:cs typeface="+mn-cs"/>
              </a:rPr>
              <a:t>转给它的钱给 </a:t>
            </a:r>
            <a:r>
              <a:rPr lang="en-US" altLang="zh-CN" sz="1200" b="0" i="0" kern="1200" dirty="0" smtClean="0">
                <a:solidFill>
                  <a:schemeClr val="tx1"/>
                </a:solidFill>
                <a:effectLst/>
                <a:latin typeface="+mn-lt"/>
                <a:ea typeface="+mn-ea"/>
                <a:cs typeface="+mn-cs"/>
              </a:rPr>
              <a:t>C </a:t>
            </a:r>
            <a:r>
              <a:rPr lang="zh-CN" altLang="en-US" sz="1200" b="0" i="0" kern="1200" dirty="0" smtClean="0">
                <a:solidFill>
                  <a:schemeClr val="tx1"/>
                </a:solidFill>
                <a:effectLst/>
                <a:latin typeface="+mn-lt"/>
                <a:ea typeface="+mn-ea"/>
                <a:cs typeface="+mn-cs"/>
              </a:rPr>
              <a:t>时，也会广播给足够多（最终所有人都收到）的人让他们担保。每个担保人只有确信 </a:t>
            </a:r>
            <a:r>
              <a:rPr lang="en-US" altLang="zh-CN" sz="1200" b="0" i="0" kern="1200" dirty="0" smtClean="0">
                <a:solidFill>
                  <a:schemeClr val="tx1"/>
                </a:solidFill>
                <a:effectLst/>
                <a:latin typeface="+mn-lt"/>
                <a:ea typeface="+mn-ea"/>
                <a:cs typeface="+mn-cs"/>
              </a:rPr>
              <a:t>B </a:t>
            </a:r>
            <a:r>
              <a:rPr lang="zh-CN" altLang="en-US" sz="1200" b="0" i="0" kern="1200" dirty="0" smtClean="0">
                <a:solidFill>
                  <a:schemeClr val="tx1"/>
                </a:solidFill>
                <a:effectLst/>
                <a:latin typeface="+mn-lt"/>
                <a:ea typeface="+mn-ea"/>
                <a:cs typeface="+mn-cs"/>
              </a:rPr>
              <a:t>有足够多的钱可以支付的时候才做确认。本质上，</a:t>
            </a:r>
            <a:r>
              <a:rPr lang="en-US" altLang="zh-CN" sz="1200" b="0" i="0" kern="1200" dirty="0" smtClean="0">
                <a:solidFill>
                  <a:schemeClr val="tx1"/>
                </a:solidFill>
                <a:effectLst/>
                <a:latin typeface="+mn-lt"/>
                <a:ea typeface="+mn-ea"/>
                <a:cs typeface="+mn-cs"/>
              </a:rPr>
              <a:t>BTC </a:t>
            </a:r>
            <a:r>
              <a:rPr lang="zh-CN" altLang="en-US" sz="1200" b="0" i="0" kern="1200" dirty="0" smtClean="0">
                <a:solidFill>
                  <a:schemeClr val="tx1"/>
                </a:solidFill>
                <a:effectLst/>
                <a:latin typeface="+mn-lt"/>
                <a:ea typeface="+mn-ea"/>
                <a:cs typeface="+mn-cs"/>
              </a:rPr>
              <a:t>网络并没有记录每一块钱属于谁，它记录的是从诞生起到当前的每一笔交易，并推算出每个帐户里有多少钱。任何人试图确认一个交易单时，它需要确认的是转出帐号上有没有那么多钱。</a:t>
            </a:r>
          </a:p>
          <a:p>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4</a:t>
            </a:fld>
            <a:endParaRPr lang="zh-CN" altLang="en-US"/>
          </a:p>
        </p:txBody>
      </p:sp>
    </p:spTree>
    <p:extLst>
      <p:ext uri="{BB962C8B-B14F-4D97-AF65-F5344CB8AC3E}">
        <p14:creationId xmlns:p14="http://schemas.microsoft.com/office/powerpoint/2010/main" val="815002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块链是一个所有节点都拥有的公共账本，它包含所有的交易信息，数据结构为链表结构，每个块链是由块构成的，每个块中包含前一块后一块的地址，以及</a:t>
            </a:r>
            <a:r>
              <a:rPr lang="zh-CN" altLang="en-US" dirty="0" smtClean="0"/>
              <a:t>交易</a:t>
            </a:r>
            <a:r>
              <a:rPr lang="zh-CN" altLang="en-US" dirty="0" smtClean="0"/>
              <a:t>信息</a:t>
            </a:r>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5</a:t>
            </a:fld>
            <a:endParaRPr lang="zh-CN" altLang="en-US"/>
          </a:p>
        </p:txBody>
      </p:sp>
    </p:spTree>
    <p:extLst>
      <p:ext uri="{BB962C8B-B14F-4D97-AF65-F5344CB8AC3E}">
        <p14:creationId xmlns:p14="http://schemas.microsoft.com/office/powerpoint/2010/main" val="2659451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挖矿就是消耗</a:t>
            </a:r>
            <a:r>
              <a:rPr lang="en-US" altLang="zh-CN" dirty="0" smtClean="0"/>
              <a:t>CPU</a:t>
            </a:r>
            <a:r>
              <a:rPr lang="zh-CN" altLang="en-US" dirty="0" smtClean="0"/>
              <a:t>的计算资源进行计算。矿工的主要工作就是，确认交易和将其写入总账本。账本会被写满的，简单的挖矿过程就是发现新的块的过程。</a:t>
            </a:r>
            <a:endParaRPr lang="en-US" altLang="zh-CN" dirty="0" smtClean="0"/>
          </a:p>
        </p:txBody>
      </p:sp>
      <p:sp>
        <p:nvSpPr>
          <p:cNvPr id="4" name="灯片编号占位符 3"/>
          <p:cNvSpPr>
            <a:spLocks noGrp="1"/>
          </p:cNvSpPr>
          <p:nvPr>
            <p:ph type="sldNum" sz="quarter" idx="10"/>
          </p:nvPr>
        </p:nvSpPr>
        <p:spPr/>
        <p:txBody>
          <a:bodyPr/>
          <a:lstStyle/>
          <a:p>
            <a:fld id="{E4D66D72-B79B-4BAF-9A20-5286A9EB2DDE}" type="slidenum">
              <a:rPr lang="zh-CN" altLang="en-US" smtClean="0"/>
              <a:t>6</a:t>
            </a:fld>
            <a:endParaRPr lang="zh-CN" altLang="en-US"/>
          </a:p>
        </p:txBody>
      </p:sp>
    </p:spTree>
    <p:extLst>
      <p:ext uri="{BB962C8B-B14F-4D97-AF65-F5344CB8AC3E}">
        <p14:creationId xmlns:p14="http://schemas.microsoft.com/office/powerpoint/2010/main" val="16178697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是由</a:t>
            </a:r>
            <a:r>
              <a:rPr lang="en-US" altLang="zh-CN" dirty="0" smtClean="0"/>
              <a:t>26</a:t>
            </a:r>
            <a:r>
              <a:rPr lang="zh-CN" altLang="en-US" dirty="0" smtClean="0"/>
              <a:t>到</a:t>
            </a:r>
            <a:r>
              <a:rPr lang="en-US" altLang="zh-CN" dirty="0" smtClean="0"/>
              <a:t>35</a:t>
            </a:r>
            <a:r>
              <a:rPr lang="zh-CN" altLang="en-US" dirty="0" smtClean="0"/>
              <a:t>位的字符字母数字标示符，它类银行卡号，是付款地址，用户可以任性生成多个地址，一个地址可以使用任意多次</a:t>
            </a:r>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8</a:t>
            </a:fld>
            <a:endParaRPr lang="zh-CN" altLang="en-US"/>
          </a:p>
        </p:txBody>
      </p:sp>
    </p:spTree>
    <p:extLst>
      <p:ext uri="{BB962C8B-B14F-4D97-AF65-F5344CB8AC3E}">
        <p14:creationId xmlns:p14="http://schemas.microsoft.com/office/powerpoint/2010/main" val="23001003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当交易被写进块时候被称为一次确认，当每产生一个后继的块就认为确认次数加</a:t>
            </a:r>
            <a:r>
              <a:rPr lang="en-US" altLang="zh-CN" dirty="0" smtClean="0"/>
              <a:t>1</a:t>
            </a:r>
            <a:r>
              <a:rPr lang="zh-CN" altLang="en-US" dirty="0" smtClean="0"/>
              <a:t>，当确认次数为</a:t>
            </a:r>
            <a:r>
              <a:rPr lang="en-US" altLang="zh-CN" dirty="0" smtClean="0"/>
              <a:t>6</a:t>
            </a:r>
            <a:r>
              <a:rPr lang="zh-CN" altLang="en-US" dirty="0" smtClean="0"/>
              <a:t>次时候就认为是一个不可更改的交易。因为想要更改这个交易，必须在有限的时间内产生</a:t>
            </a:r>
            <a:r>
              <a:rPr lang="en-US" altLang="zh-CN" dirty="0" smtClean="0"/>
              <a:t>6</a:t>
            </a:r>
            <a:r>
              <a:rPr lang="zh-CN" altLang="en-US" dirty="0" smtClean="0"/>
              <a:t>个块，这是不可能的。这种机制可以避免二次交易，二次交易指的是一份钱花了两次，可以这样做并且传播出去，但是整个网络会拒绝写入账本。</a:t>
            </a:r>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9</a:t>
            </a:fld>
            <a:endParaRPr lang="zh-CN" altLang="en-US"/>
          </a:p>
        </p:txBody>
      </p:sp>
    </p:spTree>
    <p:extLst>
      <p:ext uri="{BB962C8B-B14F-4D97-AF65-F5344CB8AC3E}">
        <p14:creationId xmlns:p14="http://schemas.microsoft.com/office/powerpoint/2010/main" val="6915667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i="0" kern="1200" dirty="0" smtClean="0">
                <a:solidFill>
                  <a:schemeClr val="tx1"/>
                </a:solidFill>
                <a:effectLst/>
                <a:latin typeface="+mn-lt"/>
                <a:ea typeface="+mn-ea"/>
                <a:cs typeface="+mn-cs"/>
              </a:rPr>
              <a:t>By using a number of randomly selected nodes, the network can reduce the problem of </a:t>
            </a:r>
            <a:r>
              <a:rPr lang="en-US" altLang="zh-CN" sz="1200" b="1" i="0" u="none" strike="noStrike" kern="1200" dirty="0" smtClean="0">
                <a:solidFill>
                  <a:schemeClr val="tx1"/>
                </a:solidFill>
                <a:effectLst/>
                <a:latin typeface="+mn-lt"/>
                <a:ea typeface="+mn-ea"/>
                <a:cs typeface="+mn-cs"/>
                <a:hlinkClick r:id="rId3"/>
              </a:rPr>
              <a:t>double spending</a:t>
            </a:r>
            <a:r>
              <a:rPr lang="en-US" altLang="zh-CN" sz="1200" b="1" i="0" kern="1200" dirty="0" smtClean="0">
                <a:solidFill>
                  <a:schemeClr val="tx1"/>
                </a:solidFill>
                <a:effectLst/>
                <a:latin typeface="+mn-lt"/>
                <a:ea typeface="+mn-ea"/>
                <a:cs typeface="+mn-cs"/>
              </a:rPr>
              <a:t> – when a user attempts to spend the same digital token twice. Nodes that have the bitcoin core client on a machine instance with the complete block chain. The more nodes there are, the more secure the network is. Unlike bitcoin mining, where participants </a:t>
            </a:r>
            <a:r>
              <a:rPr lang="en-US" altLang="zh-CN" sz="1200" b="1" i="0" kern="1200" dirty="0" smtClean="0">
                <a:solidFill>
                  <a:schemeClr val="tx1"/>
                </a:solidFill>
                <a:effectLst/>
                <a:latin typeface="+mn-lt"/>
                <a:ea typeface="+mn-ea"/>
                <a:cs typeface="+mn-cs"/>
                <a:hlinkClick r:id="rId4"/>
              </a:rPr>
              <a:t>are rewarded for confirming transactions</a:t>
            </a:r>
            <a:r>
              <a:rPr lang="en-US" altLang="zh-CN" sz="1200" b="1" i="0" kern="1200" dirty="0" smtClean="0">
                <a:solidFill>
                  <a:schemeClr val="tx1"/>
                </a:solidFill>
                <a:effectLst/>
                <a:latin typeface="+mn-lt"/>
                <a:ea typeface="+mn-ea"/>
                <a:cs typeface="+mn-cs"/>
              </a:rPr>
              <a:t>, running a bitcoin node does not provide any incentive. </a:t>
            </a:r>
            <a:endParaRPr lang="zh-CN" altLang="en-US" sz="1200" b="1"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E4D66D72-B79B-4BAF-9A20-5286A9EB2DDE}" type="slidenum">
              <a:rPr lang="zh-CN" altLang="en-US" smtClean="0"/>
              <a:t>10</a:t>
            </a:fld>
            <a:endParaRPr lang="zh-CN" altLang="en-US"/>
          </a:p>
        </p:txBody>
      </p:sp>
    </p:spTree>
    <p:extLst>
      <p:ext uri="{BB962C8B-B14F-4D97-AF65-F5344CB8AC3E}">
        <p14:creationId xmlns:p14="http://schemas.microsoft.com/office/powerpoint/2010/main" val="3092171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11</a:t>
            </a:fld>
            <a:endParaRPr lang="zh-CN" altLang="en-US"/>
          </a:p>
        </p:txBody>
      </p:sp>
    </p:spTree>
    <p:extLst>
      <p:ext uri="{BB962C8B-B14F-4D97-AF65-F5344CB8AC3E}">
        <p14:creationId xmlns:p14="http://schemas.microsoft.com/office/powerpoint/2010/main" val="20597198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匿名，地址相当于银行卡号。存在被拒绝的交易。二次交易仍然存在，但不能证明其是否交易成功。</a:t>
            </a:r>
            <a:endParaRPr lang="zh-CN" altLang="en-US" dirty="0"/>
          </a:p>
        </p:txBody>
      </p:sp>
      <p:sp>
        <p:nvSpPr>
          <p:cNvPr id="4" name="灯片编号占位符 3"/>
          <p:cNvSpPr>
            <a:spLocks noGrp="1"/>
          </p:cNvSpPr>
          <p:nvPr>
            <p:ph type="sldNum" sz="quarter" idx="10"/>
          </p:nvPr>
        </p:nvSpPr>
        <p:spPr/>
        <p:txBody>
          <a:bodyPr/>
          <a:lstStyle/>
          <a:p>
            <a:fld id="{E4D66D72-B79B-4BAF-9A20-5286A9EB2DDE}" type="slidenum">
              <a:rPr lang="zh-CN" altLang="en-US" smtClean="0"/>
              <a:t>12</a:t>
            </a:fld>
            <a:endParaRPr lang="zh-CN" altLang="en-US"/>
          </a:p>
        </p:txBody>
      </p:sp>
    </p:spTree>
    <p:extLst>
      <p:ext uri="{BB962C8B-B14F-4D97-AF65-F5344CB8AC3E}">
        <p14:creationId xmlns:p14="http://schemas.microsoft.com/office/powerpoint/2010/main" val="1878277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B51F0FB7-B6BF-402C-86CC-C1D8333680DC}" type="datetimeFigureOut">
              <a:rPr lang="zh-CN" altLang="en-US" smtClean="0"/>
              <a:t>2016/1/13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3697569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51F0FB7-B6BF-402C-86CC-C1D8333680DC}" type="datetimeFigureOut">
              <a:rPr lang="zh-CN" altLang="en-US" smtClean="0"/>
              <a:t>2016/1/13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2955682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51F0FB7-B6BF-402C-86CC-C1D8333680DC}" type="datetimeFigureOut">
              <a:rPr lang="zh-CN" altLang="en-US" smtClean="0"/>
              <a:t>2016/1/13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119280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51F0FB7-B6BF-402C-86CC-C1D8333680DC}" type="datetimeFigureOut">
              <a:rPr lang="zh-CN" altLang="en-US" smtClean="0"/>
              <a:t>2016/1/13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2971408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B51F0FB7-B6BF-402C-86CC-C1D8333680DC}" type="datetimeFigureOut">
              <a:rPr lang="zh-CN" altLang="en-US" smtClean="0"/>
              <a:t>2016/1/13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17980731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B51F0FB7-B6BF-402C-86CC-C1D8333680DC}" type="datetimeFigureOut">
              <a:rPr lang="zh-CN" altLang="en-US" smtClean="0"/>
              <a:t>2016/1/13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1007705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B51F0FB7-B6BF-402C-86CC-C1D8333680DC}" type="datetimeFigureOut">
              <a:rPr lang="zh-CN" altLang="en-US" smtClean="0"/>
              <a:t>2016/1/13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3192404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B51F0FB7-B6BF-402C-86CC-C1D8333680DC}" type="datetimeFigureOut">
              <a:rPr lang="zh-CN" altLang="en-US" smtClean="0"/>
              <a:t>2016/1/13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1465570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51F0FB7-B6BF-402C-86CC-C1D8333680DC}" type="datetimeFigureOut">
              <a:rPr lang="zh-CN" altLang="en-US" smtClean="0"/>
              <a:t>2016/1/13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6224525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B51F0FB7-B6BF-402C-86CC-C1D8333680DC}" type="datetimeFigureOut">
              <a:rPr lang="zh-CN" altLang="en-US" smtClean="0"/>
              <a:t>2016/1/13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6539182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B51F0FB7-B6BF-402C-86CC-C1D8333680DC}" type="datetimeFigureOut">
              <a:rPr lang="zh-CN" altLang="en-US" smtClean="0"/>
              <a:t>2016/1/13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14099405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1F0FB7-B6BF-402C-86CC-C1D8333680DC}" type="datetimeFigureOut">
              <a:rPr lang="zh-CN" altLang="en-US" smtClean="0"/>
              <a:t>2016/1/13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851723-1851-4764-BD2A-AC58DFE21D43}" type="slidenum">
              <a:rPr lang="zh-CN" altLang="en-US" smtClean="0"/>
              <a:t>‹#›</a:t>
            </a:fld>
            <a:endParaRPr lang="zh-CN" altLang="en-US"/>
          </a:p>
        </p:txBody>
      </p:sp>
    </p:spTree>
    <p:extLst>
      <p:ext uri="{BB962C8B-B14F-4D97-AF65-F5344CB8AC3E}">
        <p14:creationId xmlns:p14="http://schemas.microsoft.com/office/powerpoint/2010/main" val="1911771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toshi.io/docs/"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796834"/>
            <a:ext cx="9144000" cy="1946364"/>
          </a:xfrm>
        </p:spPr>
        <p:txBody>
          <a:bodyPr>
            <a:normAutofit/>
          </a:bodyPr>
          <a:lstStyle/>
          <a:p>
            <a:r>
              <a:rPr lang="en-US" altLang="zh-CN" sz="4000" b="1" dirty="0" smtClean="0"/>
              <a:t>Bitcoin Related Works</a:t>
            </a:r>
            <a:endParaRPr lang="zh-CN" altLang="en-US" sz="4000" b="1" dirty="0"/>
          </a:p>
        </p:txBody>
      </p:sp>
      <p:sp>
        <p:nvSpPr>
          <p:cNvPr id="3" name="副标题 2"/>
          <p:cNvSpPr>
            <a:spLocks noGrp="1"/>
          </p:cNvSpPr>
          <p:nvPr>
            <p:ph type="subTitle" idx="1"/>
          </p:nvPr>
        </p:nvSpPr>
        <p:spPr/>
        <p:txBody>
          <a:bodyPr>
            <a:normAutofit/>
          </a:bodyPr>
          <a:lstStyle/>
          <a:p>
            <a:r>
              <a:rPr lang="en-US" altLang="zh-CN" b="1" dirty="0" err="1" smtClean="0"/>
              <a:t>QiangQiang</a:t>
            </a:r>
            <a:r>
              <a:rPr lang="en-US" altLang="zh-CN" b="1" dirty="0" smtClean="0"/>
              <a:t> Liu</a:t>
            </a:r>
            <a:endParaRPr lang="zh-CN" altLang="en-US" b="1" dirty="0"/>
          </a:p>
        </p:txBody>
      </p:sp>
    </p:spTree>
    <p:extLst>
      <p:ext uri="{BB962C8B-B14F-4D97-AF65-F5344CB8AC3E}">
        <p14:creationId xmlns:p14="http://schemas.microsoft.com/office/powerpoint/2010/main" val="3524602612"/>
      </p:ext>
    </p:extLst>
  </p:cSld>
  <p:clrMapOvr>
    <a:masterClrMapping/>
  </p:clrMapOvr>
  <mc:AlternateContent xmlns:mc="http://schemas.openxmlformats.org/markup-compatibility/2006" xmlns:p14="http://schemas.microsoft.com/office/powerpoint/2010/main">
    <mc:Choice Requires="p14">
      <p:transition spd="slow" p14:dur="2000" advTm="852"/>
    </mc:Choice>
    <mc:Fallback xmlns="">
      <p:transition spd="slow" advTm="85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t>Bitcoin node</a:t>
            </a:r>
            <a:endParaRPr lang="zh-CN" altLang="en-US" b="1" dirty="0"/>
          </a:p>
        </p:txBody>
      </p:sp>
      <p:pic>
        <p:nvPicPr>
          <p:cNvPr id="4" name="内容占位符 3"/>
          <p:cNvPicPr>
            <a:picLocks noGrp="1" noChangeAspect="1"/>
          </p:cNvPicPr>
          <p:nvPr>
            <p:ph idx="1"/>
          </p:nvPr>
        </p:nvPicPr>
        <p:blipFill>
          <a:blip r:embed="rId3"/>
          <a:stretch>
            <a:fillRect/>
          </a:stretch>
        </p:blipFill>
        <p:spPr>
          <a:xfrm>
            <a:off x="1161047" y="1419726"/>
            <a:ext cx="9869905" cy="5438274"/>
          </a:xfrm>
          <a:prstGeom prst="rect">
            <a:avLst/>
          </a:prstGeom>
        </p:spPr>
      </p:pic>
    </p:spTree>
    <p:extLst>
      <p:ext uri="{BB962C8B-B14F-4D97-AF65-F5344CB8AC3E}">
        <p14:creationId xmlns:p14="http://schemas.microsoft.com/office/powerpoint/2010/main" val="34987950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7" name="内容占位符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6613" y="0"/>
            <a:ext cx="11681926" cy="6718041"/>
          </a:xfrm>
        </p:spPr>
      </p:pic>
    </p:spTree>
    <p:extLst>
      <p:ext uri="{BB962C8B-B14F-4D97-AF65-F5344CB8AC3E}">
        <p14:creationId xmlns:p14="http://schemas.microsoft.com/office/powerpoint/2010/main" val="1642640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4" name="图片 3"/>
          <p:cNvPicPr>
            <a:picLocks noChangeAspect="1"/>
          </p:cNvPicPr>
          <p:nvPr/>
        </p:nvPicPr>
        <p:blipFill>
          <a:blip r:embed="rId3"/>
          <a:stretch>
            <a:fillRect/>
          </a:stretch>
        </p:blipFill>
        <p:spPr>
          <a:xfrm>
            <a:off x="285750" y="-37323"/>
            <a:ext cx="11906250" cy="6606073"/>
          </a:xfrm>
          <a:prstGeom prst="rect">
            <a:avLst/>
          </a:prstGeom>
        </p:spPr>
      </p:pic>
    </p:spTree>
    <p:extLst>
      <p:ext uri="{BB962C8B-B14F-4D97-AF65-F5344CB8AC3E}">
        <p14:creationId xmlns:p14="http://schemas.microsoft.com/office/powerpoint/2010/main" val="38861177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0" y="455182"/>
            <a:ext cx="6362700" cy="5049878"/>
          </a:xfrm>
          <a:prstGeom prst="rect">
            <a:avLst/>
          </a:prstGeom>
        </p:spPr>
      </p:pic>
      <p:pic>
        <p:nvPicPr>
          <p:cNvPr id="6" name="图片 5"/>
          <p:cNvPicPr>
            <a:picLocks noChangeAspect="1"/>
          </p:cNvPicPr>
          <p:nvPr/>
        </p:nvPicPr>
        <p:blipFill>
          <a:blip r:embed="rId3"/>
          <a:stretch>
            <a:fillRect/>
          </a:stretch>
        </p:blipFill>
        <p:spPr>
          <a:xfrm>
            <a:off x="6309851" y="455181"/>
            <a:ext cx="5577349" cy="5049879"/>
          </a:xfrm>
          <a:prstGeom prst="rect">
            <a:avLst/>
          </a:prstGeom>
        </p:spPr>
      </p:pic>
      <p:sp>
        <p:nvSpPr>
          <p:cNvPr id="7" name="文本框 3"/>
          <p:cNvSpPr txBox="1"/>
          <p:nvPr/>
        </p:nvSpPr>
        <p:spPr>
          <a:xfrm>
            <a:off x="245706" y="5743612"/>
            <a:ext cx="11364686" cy="70788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000" b="1" dirty="0" err="1" smtClean="0"/>
              <a:t>D.Ron</a:t>
            </a:r>
            <a:r>
              <a:rPr lang="en-US" altLang="zh-CN" sz="2000" b="1" dirty="0" smtClean="0"/>
              <a:t> </a:t>
            </a:r>
            <a:r>
              <a:rPr lang="en-US" altLang="zh-CN" sz="2000" b="1" dirty="0"/>
              <a:t>and A. </a:t>
            </a:r>
            <a:r>
              <a:rPr lang="en-US" altLang="zh-CN" sz="2000" b="1" dirty="0" smtClean="0"/>
              <a:t>Shamir. Quantitative </a:t>
            </a:r>
            <a:r>
              <a:rPr lang="en-US" altLang="zh-CN" sz="2000" b="1" dirty="0"/>
              <a:t>analysis of the full </a:t>
            </a:r>
            <a:r>
              <a:rPr lang="en-US" altLang="zh-CN" sz="2000" b="1" dirty="0" smtClean="0"/>
              <a:t>Bitcoin transaction graph. </a:t>
            </a:r>
            <a:r>
              <a:rPr lang="en-US" altLang="zh-CN" sz="2000" b="1" dirty="0" err="1" smtClean="0"/>
              <a:t>ePrint</a:t>
            </a:r>
            <a:r>
              <a:rPr lang="en-US" altLang="zh-CN" sz="2000" b="1" dirty="0" smtClean="0"/>
              <a:t> </a:t>
            </a:r>
            <a:r>
              <a:rPr lang="en-US" altLang="zh-CN" sz="2000" b="1" dirty="0"/>
              <a:t>2012/584, 2012.</a:t>
            </a:r>
            <a:endParaRPr lang="zh-CN" altLang="en-US" sz="2000" b="1" dirty="0"/>
          </a:p>
        </p:txBody>
      </p:sp>
    </p:spTree>
    <p:extLst>
      <p:ext uri="{BB962C8B-B14F-4D97-AF65-F5344CB8AC3E}">
        <p14:creationId xmlns:p14="http://schemas.microsoft.com/office/powerpoint/2010/main" val="42007389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466531" y="479845"/>
            <a:ext cx="11364685" cy="6010275"/>
          </a:xfrm>
          <a:prstGeom prst="rect">
            <a:avLst/>
          </a:prstGeom>
        </p:spPr>
      </p:pic>
    </p:spTree>
    <p:extLst>
      <p:ext uri="{BB962C8B-B14F-4D97-AF65-F5344CB8AC3E}">
        <p14:creationId xmlns:p14="http://schemas.microsoft.com/office/powerpoint/2010/main" val="35649169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idx="1"/>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0" y="130630"/>
            <a:ext cx="12192000" cy="6727370"/>
          </a:xfrm>
          <a:prstGeom prst="rect">
            <a:avLst/>
          </a:prstGeom>
        </p:spPr>
      </p:pic>
    </p:spTree>
    <p:extLst>
      <p:ext uri="{BB962C8B-B14F-4D97-AF65-F5344CB8AC3E}">
        <p14:creationId xmlns:p14="http://schemas.microsoft.com/office/powerpoint/2010/main" val="33021234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5"/>
          <p:cNvPicPr>
            <a:picLocks noGrp="1" noChangeAspect="1"/>
          </p:cNvPicPr>
          <p:nvPr>
            <p:ph idx="1"/>
          </p:nvPr>
        </p:nvPicPr>
        <p:blipFill>
          <a:blip r:embed="rId3"/>
          <a:stretch>
            <a:fillRect/>
          </a:stretch>
        </p:blipFill>
        <p:spPr>
          <a:xfrm>
            <a:off x="261258" y="0"/>
            <a:ext cx="11066106" cy="5347815"/>
          </a:xfrm>
          <a:prstGeom prst="rect">
            <a:avLst/>
          </a:prstGeom>
        </p:spPr>
      </p:pic>
      <p:sp>
        <p:nvSpPr>
          <p:cNvPr id="5" name="文本框 3"/>
          <p:cNvSpPr txBox="1"/>
          <p:nvPr/>
        </p:nvSpPr>
        <p:spPr>
          <a:xfrm>
            <a:off x="261258" y="5842337"/>
            <a:ext cx="10711543" cy="1015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000" b="1" dirty="0" smtClean="0"/>
              <a:t>Michael </a:t>
            </a:r>
            <a:r>
              <a:rPr lang="en-US" altLang="zh-CN" sz="2000" b="1" dirty="0" err="1"/>
              <a:t>Fleder</a:t>
            </a:r>
            <a:r>
              <a:rPr lang="en-US" altLang="zh-CN" sz="2000" b="1" dirty="0"/>
              <a:t>, Michael Kester, and </a:t>
            </a:r>
            <a:r>
              <a:rPr lang="en-US" altLang="zh-CN" sz="2000" b="1" dirty="0" err="1" smtClean="0"/>
              <a:t>Sudeep</a:t>
            </a:r>
            <a:r>
              <a:rPr lang="en-US" altLang="zh-CN" sz="2000" b="1" dirty="0" smtClean="0"/>
              <a:t> Pillai</a:t>
            </a:r>
            <a:r>
              <a:rPr lang="en-US" altLang="zh-CN" sz="2000" b="1" dirty="0"/>
              <a:t>. 2013. Bitcoin Transaction </a:t>
            </a:r>
            <a:r>
              <a:rPr lang="en-US" altLang="zh-CN" sz="2000" b="1" dirty="0" smtClean="0"/>
              <a:t>Graph Analysis</a:t>
            </a:r>
            <a:r>
              <a:rPr lang="en-US" altLang="zh-CN" sz="2000" b="1" dirty="0"/>
              <a:t>. </a:t>
            </a:r>
            <a:r>
              <a:rPr lang="en-US" altLang="zh-CN" sz="2000" b="1" dirty="0" smtClean="0"/>
              <a:t>Technical Report</a:t>
            </a:r>
            <a:r>
              <a:rPr lang="en-US" altLang="zh-CN" sz="2000" b="1" dirty="0"/>
              <a:t>. Massachusetts Institute of Technology (MIT</a:t>
            </a:r>
            <a:r>
              <a:rPr lang="en-US" altLang="zh-CN" sz="2000" b="1" dirty="0" smtClean="0"/>
              <a:t>),Computer Systems </a:t>
            </a:r>
            <a:r>
              <a:rPr lang="en-US" altLang="zh-CN" sz="2000" b="1" dirty="0"/>
              <a:t>Security (6.858). </a:t>
            </a:r>
            <a:endParaRPr lang="zh-CN" altLang="en-US" sz="2000" b="1" dirty="0"/>
          </a:p>
        </p:txBody>
      </p:sp>
    </p:spTree>
    <p:extLst>
      <p:ext uri="{BB962C8B-B14F-4D97-AF65-F5344CB8AC3E}">
        <p14:creationId xmlns:p14="http://schemas.microsoft.com/office/powerpoint/2010/main" val="40541345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69591" y="0"/>
            <a:ext cx="12122409" cy="6858000"/>
          </a:xfrm>
          <a:prstGeom prst="rect">
            <a:avLst/>
          </a:prstGeom>
        </p:spPr>
      </p:pic>
    </p:spTree>
    <p:extLst>
      <p:ext uri="{BB962C8B-B14F-4D97-AF65-F5344CB8AC3E}">
        <p14:creationId xmlns:p14="http://schemas.microsoft.com/office/powerpoint/2010/main" val="38781426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4" name="图片 3"/>
          <p:cNvPicPr>
            <a:picLocks noChangeAspect="1"/>
          </p:cNvPicPr>
          <p:nvPr/>
        </p:nvPicPr>
        <p:blipFill>
          <a:blip r:embed="rId3"/>
          <a:stretch>
            <a:fillRect/>
          </a:stretch>
        </p:blipFill>
        <p:spPr>
          <a:xfrm>
            <a:off x="454624" y="215836"/>
            <a:ext cx="11282752" cy="6492874"/>
          </a:xfrm>
          <a:prstGeom prst="rect">
            <a:avLst/>
          </a:prstGeom>
        </p:spPr>
      </p:pic>
    </p:spTree>
    <p:extLst>
      <p:ext uri="{BB962C8B-B14F-4D97-AF65-F5344CB8AC3E}">
        <p14:creationId xmlns:p14="http://schemas.microsoft.com/office/powerpoint/2010/main" val="290943563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73225" y="5788092"/>
            <a:ext cx="11159413" cy="707886"/>
          </a:xfrm>
          <a:prstGeom prst="rect">
            <a:avLst/>
          </a:prstGeom>
          <a:noFill/>
        </p:spPr>
        <p:txBody>
          <a:bodyPr wrap="square" rtlCol="0">
            <a:spAutoFit/>
          </a:bodyPr>
          <a:lstStyle/>
          <a:p>
            <a:r>
              <a:rPr lang="en-US" altLang="zh-CN" sz="2000" b="1" dirty="0" err="1"/>
              <a:t>Brais</a:t>
            </a:r>
            <a:r>
              <a:rPr lang="en-US" altLang="zh-CN" sz="2000" b="1" dirty="0"/>
              <a:t> Alvarez-Pereira*, Matthew </a:t>
            </a:r>
            <a:r>
              <a:rPr lang="en-US" altLang="zh-CN" sz="2000" b="1" dirty="0" smtClean="0"/>
              <a:t>Ayres, Ana </a:t>
            </a:r>
            <a:r>
              <a:rPr lang="en-US" altLang="zh-CN" sz="2000" b="1" dirty="0" err="1"/>
              <a:t>María</a:t>
            </a:r>
            <a:r>
              <a:rPr lang="en-US" altLang="zh-CN" sz="2000" b="1" dirty="0"/>
              <a:t> Gomez Lopez, Shai </a:t>
            </a:r>
            <a:r>
              <a:rPr lang="en-US" altLang="zh-CN" sz="2000" b="1" dirty="0" err="1" smtClean="0"/>
              <a:t>Gorsky,Sean</a:t>
            </a:r>
            <a:r>
              <a:rPr lang="en-US" altLang="zh-CN" sz="2000" b="1" dirty="0" smtClean="0"/>
              <a:t> </a:t>
            </a:r>
            <a:r>
              <a:rPr lang="en-US" altLang="zh-CN" sz="2000" b="1" dirty="0"/>
              <a:t>Hayes, </a:t>
            </a:r>
            <a:r>
              <a:rPr lang="en-US" altLang="zh-CN" sz="2000" b="1" dirty="0" err="1"/>
              <a:t>Zhi</a:t>
            </a:r>
            <a:r>
              <a:rPr lang="en-US" altLang="zh-CN" sz="2000" b="1" dirty="0"/>
              <a:t> </a:t>
            </a:r>
            <a:r>
              <a:rPr lang="en-US" altLang="zh-CN" sz="2000" b="1" dirty="0" err="1"/>
              <a:t>Qiao</a:t>
            </a:r>
            <a:r>
              <a:rPr lang="en-US" altLang="zh-CN" sz="2000" b="1" dirty="0"/>
              <a:t>, and Jessica </a:t>
            </a:r>
            <a:r>
              <a:rPr lang="en-US" altLang="zh-CN" sz="2000" b="1" dirty="0" smtClean="0"/>
              <a:t>Santana.</a:t>
            </a:r>
            <a:r>
              <a:rPr lang="en-US" altLang="zh-CN" sz="2000" b="1" dirty="0"/>
              <a:t> </a:t>
            </a:r>
            <a:r>
              <a:rPr lang="en-US" altLang="zh-CN" sz="2000" b="1" dirty="0" smtClean="0"/>
              <a:t>Network </a:t>
            </a:r>
            <a:r>
              <a:rPr lang="en-US" altLang="zh-CN" sz="2000" b="1" dirty="0"/>
              <a:t>and Conversation Analyses of </a:t>
            </a:r>
            <a:r>
              <a:rPr lang="en-US" altLang="zh-CN" sz="2000" b="1" dirty="0" err="1" smtClean="0"/>
              <a:t>BitcoinBrais</a:t>
            </a:r>
            <a:r>
              <a:rPr lang="en-US" altLang="zh-CN" sz="2000" b="1" dirty="0" smtClean="0"/>
              <a:t>.  2014</a:t>
            </a:r>
            <a:endParaRPr lang="zh-CN" altLang="en-US" sz="2000" b="1" dirty="0"/>
          </a:p>
        </p:txBody>
      </p:sp>
      <p:pic>
        <p:nvPicPr>
          <p:cNvPr id="5" name="图片 4"/>
          <p:cNvPicPr>
            <a:picLocks noChangeAspect="1"/>
          </p:cNvPicPr>
          <p:nvPr/>
        </p:nvPicPr>
        <p:blipFill>
          <a:blip r:embed="rId2"/>
          <a:stretch>
            <a:fillRect/>
          </a:stretch>
        </p:blipFill>
        <p:spPr>
          <a:xfrm>
            <a:off x="1192278" y="690465"/>
            <a:ext cx="9593910" cy="4721290"/>
          </a:xfrm>
          <a:prstGeom prst="rect">
            <a:avLst/>
          </a:prstGeom>
        </p:spPr>
      </p:pic>
    </p:spTree>
    <p:extLst>
      <p:ext uri="{BB962C8B-B14F-4D97-AF65-F5344CB8AC3E}">
        <p14:creationId xmlns:p14="http://schemas.microsoft.com/office/powerpoint/2010/main" val="37029657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6" name="What is Bitcoin (v2)">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1999" cy="6858000"/>
          </a:xfrm>
        </p:spPr>
      </p:pic>
    </p:spTree>
    <p:extLst>
      <p:ext uri="{BB962C8B-B14F-4D97-AF65-F5344CB8AC3E}">
        <p14:creationId xmlns:p14="http://schemas.microsoft.com/office/powerpoint/2010/main" val="30899787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5" name="图片 4"/>
          <p:cNvPicPr>
            <a:picLocks noChangeAspect="1"/>
          </p:cNvPicPr>
          <p:nvPr/>
        </p:nvPicPr>
        <p:blipFill>
          <a:blip r:embed="rId2"/>
          <a:stretch>
            <a:fillRect/>
          </a:stretch>
        </p:blipFill>
        <p:spPr>
          <a:xfrm>
            <a:off x="522514" y="365125"/>
            <a:ext cx="11271380" cy="6240948"/>
          </a:xfrm>
          <a:prstGeom prst="rect">
            <a:avLst/>
          </a:prstGeom>
        </p:spPr>
      </p:pic>
    </p:spTree>
    <p:extLst>
      <p:ext uri="{BB962C8B-B14F-4D97-AF65-F5344CB8AC3E}">
        <p14:creationId xmlns:p14="http://schemas.microsoft.com/office/powerpoint/2010/main" val="233894709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t>Data</a:t>
            </a:r>
            <a:endParaRPr lang="zh-CN" altLang="en-US" b="1" dirty="0"/>
          </a:p>
        </p:txBody>
      </p:sp>
      <p:sp>
        <p:nvSpPr>
          <p:cNvPr id="3" name="内容占位符 2"/>
          <p:cNvSpPr>
            <a:spLocks noGrp="1"/>
          </p:cNvSpPr>
          <p:nvPr>
            <p:ph idx="1"/>
          </p:nvPr>
        </p:nvSpPr>
        <p:spPr/>
        <p:txBody>
          <a:bodyPr/>
          <a:lstStyle/>
          <a:p>
            <a:endParaRPr lang="en-US" altLang="zh-CN" dirty="0" smtClean="0"/>
          </a:p>
          <a:p>
            <a:r>
              <a:rPr lang="en-US" altLang="zh-CN" dirty="0" smtClean="0"/>
              <a:t>Blockchain.info</a:t>
            </a:r>
          </a:p>
          <a:p>
            <a:r>
              <a:rPr lang="en-US" altLang="zh-CN" dirty="0">
                <a:hlinkClick r:id="rId2" tooltip="https://toshi.io/docs/"/>
              </a:rPr>
              <a:t>https://toshi.io/docs/</a:t>
            </a:r>
            <a:r>
              <a:rPr lang="en-US" altLang="zh-CN" dirty="0"/>
              <a:t> </a:t>
            </a:r>
            <a:endParaRPr lang="zh-CN" altLang="en-US" dirty="0"/>
          </a:p>
        </p:txBody>
      </p:sp>
    </p:spTree>
    <p:extLst>
      <p:ext uri="{BB962C8B-B14F-4D97-AF65-F5344CB8AC3E}">
        <p14:creationId xmlns:p14="http://schemas.microsoft.com/office/powerpoint/2010/main" val="5439974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图片 3"/>
          <p:cNvPicPr>
            <a:picLocks noChangeAspect="1"/>
          </p:cNvPicPr>
          <p:nvPr/>
        </p:nvPicPr>
        <p:blipFill>
          <a:blip r:embed="rId3"/>
          <a:stretch>
            <a:fillRect/>
          </a:stretch>
        </p:blipFill>
        <p:spPr>
          <a:xfrm>
            <a:off x="-1" y="0"/>
            <a:ext cx="12192001" cy="6208295"/>
          </a:xfrm>
          <a:prstGeom prst="rect">
            <a:avLst/>
          </a:prstGeom>
        </p:spPr>
      </p:pic>
      <p:sp>
        <p:nvSpPr>
          <p:cNvPr id="5" name="文本框 4"/>
          <p:cNvSpPr txBox="1"/>
          <p:nvPr/>
        </p:nvSpPr>
        <p:spPr>
          <a:xfrm>
            <a:off x="240631" y="6488668"/>
            <a:ext cx="7146758" cy="369332"/>
          </a:xfrm>
          <a:prstGeom prst="rect">
            <a:avLst/>
          </a:prstGeom>
          <a:noFill/>
        </p:spPr>
        <p:txBody>
          <a:bodyPr wrap="square" rtlCol="0">
            <a:spAutoFit/>
          </a:bodyPr>
          <a:lstStyle/>
          <a:p>
            <a:r>
              <a:rPr lang="en-US" altLang="zh-CN" dirty="0"/>
              <a:t>http://bitcointicker.co/transactions/</a:t>
            </a:r>
            <a:endParaRPr lang="zh-CN" altLang="en-US" dirty="0"/>
          </a:p>
        </p:txBody>
      </p:sp>
    </p:spTree>
    <p:extLst>
      <p:ext uri="{BB962C8B-B14F-4D97-AF65-F5344CB8AC3E}">
        <p14:creationId xmlns:p14="http://schemas.microsoft.com/office/powerpoint/2010/main" val="27169436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0" y="0"/>
            <a:ext cx="12192000" cy="6280483"/>
          </a:xfrm>
          <a:prstGeom prst="rect">
            <a:avLst/>
          </a:prstGeom>
        </p:spPr>
      </p:pic>
      <p:sp>
        <p:nvSpPr>
          <p:cNvPr id="5" name="文本框 4"/>
          <p:cNvSpPr txBox="1"/>
          <p:nvPr/>
        </p:nvSpPr>
        <p:spPr>
          <a:xfrm>
            <a:off x="240631" y="6488668"/>
            <a:ext cx="7267074" cy="369332"/>
          </a:xfrm>
          <a:prstGeom prst="rect">
            <a:avLst/>
          </a:prstGeom>
          <a:noFill/>
        </p:spPr>
        <p:txBody>
          <a:bodyPr wrap="square" rtlCol="0">
            <a:spAutoFit/>
          </a:bodyPr>
          <a:lstStyle/>
          <a:p>
            <a:r>
              <a:rPr lang="en-US" altLang="zh-CN" dirty="0"/>
              <a:t>http://www.bitlisten.com/</a:t>
            </a:r>
            <a:endParaRPr lang="zh-CN" altLang="en-US" dirty="0"/>
          </a:p>
        </p:txBody>
      </p:sp>
    </p:spTree>
    <p:extLst>
      <p:ext uri="{BB962C8B-B14F-4D97-AF65-F5344CB8AC3E}">
        <p14:creationId xmlns:p14="http://schemas.microsoft.com/office/powerpoint/2010/main" val="65831648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5" name="图片 4"/>
          <p:cNvPicPr>
            <a:picLocks noChangeAspect="1"/>
          </p:cNvPicPr>
          <p:nvPr/>
        </p:nvPicPr>
        <p:blipFill>
          <a:blip r:embed="rId2"/>
          <a:stretch>
            <a:fillRect/>
          </a:stretch>
        </p:blipFill>
        <p:spPr>
          <a:xfrm>
            <a:off x="0" y="0"/>
            <a:ext cx="12192000" cy="6195218"/>
          </a:xfrm>
          <a:prstGeom prst="rect">
            <a:avLst/>
          </a:prstGeom>
        </p:spPr>
      </p:pic>
      <p:sp>
        <p:nvSpPr>
          <p:cNvPr id="6" name="标题 5"/>
          <p:cNvSpPr>
            <a:spLocks noGrp="1"/>
          </p:cNvSpPr>
          <p:nvPr/>
        </p:nvSpPr>
        <p:spPr>
          <a:xfrm>
            <a:off x="381000" y="619521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zh-CN" altLang="en-US" dirty="0"/>
          </a:p>
        </p:txBody>
      </p:sp>
      <p:sp>
        <p:nvSpPr>
          <p:cNvPr id="4" name="文本框 3"/>
          <p:cNvSpPr txBox="1"/>
          <p:nvPr/>
        </p:nvSpPr>
        <p:spPr>
          <a:xfrm>
            <a:off x="0" y="6304001"/>
            <a:ext cx="7872663" cy="369332"/>
          </a:xfrm>
          <a:prstGeom prst="rect">
            <a:avLst/>
          </a:prstGeom>
          <a:noFill/>
        </p:spPr>
        <p:txBody>
          <a:bodyPr wrap="square" rtlCol="0">
            <a:spAutoFit/>
          </a:bodyPr>
          <a:lstStyle/>
          <a:p>
            <a:r>
              <a:rPr lang="en-US" altLang="zh-CN" dirty="0"/>
              <a:t>http://bits.coinlaunch.com/</a:t>
            </a:r>
            <a:endParaRPr lang="zh-CN" altLang="en-US" dirty="0"/>
          </a:p>
        </p:txBody>
      </p:sp>
    </p:spTree>
    <p:extLst>
      <p:ext uri="{BB962C8B-B14F-4D97-AF65-F5344CB8AC3E}">
        <p14:creationId xmlns:p14="http://schemas.microsoft.com/office/powerpoint/2010/main" val="222370715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0" y="-1"/>
            <a:ext cx="12192000" cy="6356851"/>
          </a:xfrm>
          <a:prstGeom prst="rect">
            <a:avLst/>
          </a:prstGeom>
        </p:spPr>
      </p:pic>
      <p:sp>
        <p:nvSpPr>
          <p:cNvPr id="5" name="文本框 4"/>
          <p:cNvSpPr txBox="1"/>
          <p:nvPr/>
        </p:nvSpPr>
        <p:spPr>
          <a:xfrm>
            <a:off x="336884" y="6356851"/>
            <a:ext cx="6087979" cy="369332"/>
          </a:xfrm>
          <a:prstGeom prst="rect">
            <a:avLst/>
          </a:prstGeom>
          <a:noFill/>
        </p:spPr>
        <p:txBody>
          <a:bodyPr wrap="square" rtlCol="0">
            <a:spAutoFit/>
          </a:bodyPr>
          <a:lstStyle/>
          <a:p>
            <a:r>
              <a:rPr lang="en-US" altLang="zh-CN" dirty="0"/>
              <a:t>http://fiatleak.com/</a:t>
            </a:r>
            <a:endParaRPr lang="zh-CN" altLang="en-US" dirty="0"/>
          </a:p>
        </p:txBody>
      </p:sp>
    </p:spTree>
    <p:extLst>
      <p:ext uri="{BB962C8B-B14F-4D97-AF65-F5344CB8AC3E}">
        <p14:creationId xmlns:p14="http://schemas.microsoft.com/office/powerpoint/2010/main" val="268400933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1" y="0"/>
            <a:ext cx="12430125" cy="6184232"/>
          </a:xfrm>
          <a:prstGeom prst="rect">
            <a:avLst/>
          </a:prstGeom>
        </p:spPr>
      </p:pic>
      <p:sp>
        <p:nvSpPr>
          <p:cNvPr id="5" name="文本框 4"/>
          <p:cNvSpPr txBox="1"/>
          <p:nvPr/>
        </p:nvSpPr>
        <p:spPr>
          <a:xfrm>
            <a:off x="168442" y="6364691"/>
            <a:ext cx="6593305" cy="369332"/>
          </a:xfrm>
          <a:prstGeom prst="rect">
            <a:avLst/>
          </a:prstGeom>
          <a:noFill/>
        </p:spPr>
        <p:txBody>
          <a:bodyPr wrap="square" rtlCol="0">
            <a:spAutoFit/>
          </a:bodyPr>
          <a:lstStyle/>
          <a:p>
            <a:r>
              <a:rPr lang="en-US" altLang="zh-CN" dirty="0"/>
              <a:t>http://bitcoinglobe.com/</a:t>
            </a:r>
            <a:endParaRPr lang="zh-CN" altLang="en-US" dirty="0"/>
          </a:p>
        </p:txBody>
      </p:sp>
    </p:spTree>
    <p:extLst>
      <p:ext uri="{BB962C8B-B14F-4D97-AF65-F5344CB8AC3E}">
        <p14:creationId xmlns:p14="http://schemas.microsoft.com/office/powerpoint/2010/main" val="15709942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0" y="0"/>
            <a:ext cx="12515850" cy="6240712"/>
          </a:xfrm>
          <a:prstGeom prst="rect">
            <a:avLst/>
          </a:prstGeom>
        </p:spPr>
      </p:pic>
      <p:sp>
        <p:nvSpPr>
          <p:cNvPr id="5" name="文本框 4"/>
          <p:cNvSpPr txBox="1"/>
          <p:nvPr/>
        </p:nvSpPr>
        <p:spPr>
          <a:xfrm>
            <a:off x="168442" y="6424833"/>
            <a:ext cx="7363327" cy="369332"/>
          </a:xfrm>
          <a:prstGeom prst="rect">
            <a:avLst/>
          </a:prstGeom>
          <a:noFill/>
        </p:spPr>
        <p:txBody>
          <a:bodyPr wrap="square" rtlCol="0">
            <a:spAutoFit/>
          </a:bodyPr>
          <a:lstStyle/>
          <a:p>
            <a:r>
              <a:rPr lang="en-US" altLang="zh-CN" dirty="0"/>
              <a:t>http://bitcoin.interaqt.nl/</a:t>
            </a:r>
            <a:endParaRPr lang="zh-CN" altLang="en-US" dirty="0"/>
          </a:p>
        </p:txBody>
      </p:sp>
    </p:spTree>
    <p:extLst>
      <p:ext uri="{BB962C8B-B14F-4D97-AF65-F5344CB8AC3E}">
        <p14:creationId xmlns:p14="http://schemas.microsoft.com/office/powerpoint/2010/main" val="103412074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1" y="0"/>
            <a:ext cx="12192000" cy="6229238"/>
          </a:xfrm>
          <a:prstGeom prst="rect">
            <a:avLst/>
          </a:prstGeom>
        </p:spPr>
      </p:pic>
      <p:sp>
        <p:nvSpPr>
          <p:cNvPr id="6" name="文本框 5"/>
          <p:cNvSpPr txBox="1"/>
          <p:nvPr/>
        </p:nvSpPr>
        <p:spPr>
          <a:xfrm>
            <a:off x="216570" y="6341169"/>
            <a:ext cx="7002379" cy="369332"/>
          </a:xfrm>
          <a:prstGeom prst="rect">
            <a:avLst/>
          </a:prstGeom>
          <a:noFill/>
        </p:spPr>
        <p:txBody>
          <a:bodyPr wrap="square" rtlCol="0">
            <a:spAutoFit/>
          </a:bodyPr>
          <a:lstStyle/>
          <a:p>
            <a:r>
              <a:rPr lang="en-US" altLang="zh-CN" dirty="0"/>
              <a:t>http://dailyblockchain.github.io/</a:t>
            </a:r>
            <a:endParaRPr lang="zh-CN" altLang="en-US" dirty="0"/>
          </a:p>
        </p:txBody>
      </p:sp>
    </p:spTree>
    <p:extLst>
      <p:ext uri="{BB962C8B-B14F-4D97-AF65-F5344CB8AC3E}">
        <p14:creationId xmlns:p14="http://schemas.microsoft.com/office/powerpoint/2010/main" val="154343026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0" y="0"/>
            <a:ext cx="12192000" cy="5775158"/>
          </a:xfrm>
          <a:prstGeom prst="rect">
            <a:avLst/>
          </a:prstGeom>
        </p:spPr>
      </p:pic>
      <p:sp>
        <p:nvSpPr>
          <p:cNvPr id="5" name="文本框 4"/>
          <p:cNvSpPr txBox="1"/>
          <p:nvPr/>
        </p:nvSpPr>
        <p:spPr>
          <a:xfrm>
            <a:off x="192506" y="6348467"/>
            <a:ext cx="10323095" cy="369332"/>
          </a:xfrm>
          <a:prstGeom prst="rect">
            <a:avLst/>
          </a:prstGeom>
          <a:noFill/>
        </p:spPr>
        <p:txBody>
          <a:bodyPr wrap="square" rtlCol="0">
            <a:spAutoFit/>
          </a:bodyPr>
          <a:lstStyle/>
          <a:p>
            <a:r>
              <a:rPr lang="en-US" altLang="zh-CN" dirty="0"/>
              <a:t>https://bitnodes.21.co/</a:t>
            </a:r>
            <a:endParaRPr lang="zh-CN" altLang="en-US" dirty="0"/>
          </a:p>
        </p:txBody>
      </p:sp>
    </p:spTree>
    <p:extLst>
      <p:ext uri="{BB962C8B-B14F-4D97-AF65-F5344CB8AC3E}">
        <p14:creationId xmlns:p14="http://schemas.microsoft.com/office/powerpoint/2010/main" val="13298674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What is Bitcoin?</a:t>
            </a:r>
            <a:endParaRPr lang="zh-CN" altLang="en-US" dirty="0"/>
          </a:p>
        </p:txBody>
      </p:sp>
      <p:sp>
        <p:nvSpPr>
          <p:cNvPr id="3" name="内容占位符 2"/>
          <p:cNvSpPr>
            <a:spLocks noGrp="1"/>
          </p:cNvSpPr>
          <p:nvPr>
            <p:ph idx="1"/>
          </p:nvPr>
        </p:nvSpPr>
        <p:spPr/>
        <p:txBody>
          <a:bodyPr/>
          <a:lstStyle/>
          <a:p>
            <a:r>
              <a:rPr lang="en-US" altLang="zh-CN" b="1" dirty="0" smtClean="0"/>
              <a:t>History</a:t>
            </a:r>
          </a:p>
          <a:p>
            <a:endParaRPr lang="en-US" altLang="zh-CN" b="1" dirty="0" smtClean="0"/>
          </a:p>
          <a:p>
            <a:r>
              <a:rPr lang="en-US" altLang="zh-CN" b="1" dirty="0"/>
              <a:t>C</a:t>
            </a:r>
            <a:r>
              <a:rPr lang="en-US" altLang="zh-CN" b="1" dirty="0" smtClean="0"/>
              <a:t>onsensus network</a:t>
            </a:r>
          </a:p>
          <a:p>
            <a:endParaRPr lang="en-US" altLang="zh-CN" b="1" dirty="0" smtClean="0"/>
          </a:p>
          <a:p>
            <a:r>
              <a:rPr lang="en-US" altLang="zh-CN" b="1" dirty="0"/>
              <a:t>D</a:t>
            </a:r>
            <a:r>
              <a:rPr lang="en-US" altLang="zh-CN" b="1" dirty="0" smtClean="0"/>
              <a:t>igital money</a:t>
            </a:r>
          </a:p>
          <a:p>
            <a:endParaRPr lang="en-US" altLang="zh-CN" b="1" dirty="0" smtClean="0"/>
          </a:p>
          <a:p>
            <a:r>
              <a:rPr lang="en-US" altLang="zh-CN" b="1" dirty="0"/>
              <a:t>D</a:t>
            </a:r>
            <a:r>
              <a:rPr lang="en-US" altLang="zh-CN" b="1" dirty="0" smtClean="0"/>
              <a:t>ecentralized peer-to-peer payment </a:t>
            </a:r>
            <a:r>
              <a:rPr lang="en-US" altLang="zh-CN" b="1" dirty="0"/>
              <a:t>network</a:t>
            </a:r>
            <a:endParaRPr lang="en-US" altLang="zh-CN" b="1" dirty="0" smtClean="0"/>
          </a:p>
          <a:p>
            <a:endParaRPr lang="en-US" altLang="zh-CN" dirty="0" smtClean="0"/>
          </a:p>
          <a:p>
            <a:endParaRPr lang="zh-CN" altLang="en-US" dirty="0"/>
          </a:p>
        </p:txBody>
      </p:sp>
    </p:spTree>
    <p:extLst>
      <p:ext uri="{BB962C8B-B14F-4D97-AF65-F5344CB8AC3E}">
        <p14:creationId xmlns:p14="http://schemas.microsoft.com/office/powerpoint/2010/main" val="5253112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 y="0"/>
            <a:ext cx="12192000" cy="6112042"/>
          </a:xfrm>
          <a:prstGeom prst="rect">
            <a:avLst/>
          </a:prstGeom>
        </p:spPr>
      </p:pic>
      <p:sp>
        <p:nvSpPr>
          <p:cNvPr id="5" name="文本框 4"/>
          <p:cNvSpPr txBox="1"/>
          <p:nvPr/>
        </p:nvSpPr>
        <p:spPr>
          <a:xfrm>
            <a:off x="1" y="6304547"/>
            <a:ext cx="5414210" cy="369332"/>
          </a:xfrm>
          <a:prstGeom prst="rect">
            <a:avLst/>
          </a:prstGeom>
          <a:noFill/>
        </p:spPr>
        <p:txBody>
          <a:bodyPr wrap="square" rtlCol="0">
            <a:spAutoFit/>
          </a:bodyPr>
          <a:lstStyle/>
          <a:p>
            <a:r>
              <a:rPr lang="en-US" altLang="zh-CN" dirty="0"/>
              <a:t>https://bitnodes.21.co/nodes/network-map/</a:t>
            </a:r>
            <a:endParaRPr lang="zh-CN" altLang="en-US" dirty="0"/>
          </a:p>
        </p:txBody>
      </p:sp>
    </p:spTree>
    <p:extLst>
      <p:ext uri="{BB962C8B-B14F-4D97-AF65-F5344CB8AC3E}">
        <p14:creationId xmlns:p14="http://schemas.microsoft.com/office/powerpoint/2010/main" val="228579455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pic>
        <p:nvPicPr>
          <p:cNvPr id="4" name="图片 3"/>
          <p:cNvPicPr>
            <a:picLocks noChangeAspect="1"/>
          </p:cNvPicPr>
          <p:nvPr/>
        </p:nvPicPr>
        <p:blipFill>
          <a:blip r:embed="rId2"/>
          <a:stretch>
            <a:fillRect/>
          </a:stretch>
        </p:blipFill>
        <p:spPr>
          <a:xfrm>
            <a:off x="-1" y="0"/>
            <a:ext cx="12192001" cy="6176963"/>
          </a:xfrm>
          <a:prstGeom prst="rect">
            <a:avLst/>
          </a:prstGeom>
        </p:spPr>
      </p:pic>
      <p:sp>
        <p:nvSpPr>
          <p:cNvPr id="5" name="文本框 4"/>
          <p:cNvSpPr txBox="1"/>
          <p:nvPr/>
        </p:nvSpPr>
        <p:spPr>
          <a:xfrm>
            <a:off x="192505" y="6176963"/>
            <a:ext cx="10443411" cy="369332"/>
          </a:xfrm>
          <a:prstGeom prst="rect">
            <a:avLst/>
          </a:prstGeom>
          <a:noFill/>
        </p:spPr>
        <p:txBody>
          <a:bodyPr wrap="square" rtlCol="0">
            <a:spAutoFit/>
          </a:bodyPr>
          <a:lstStyle/>
          <a:p>
            <a:r>
              <a:rPr lang="en-US" altLang="zh-CN" dirty="0"/>
              <a:t>https://bitinfocharts.com/comparison/transactions-btc-ltc-nmc.html</a:t>
            </a:r>
            <a:endParaRPr lang="zh-CN" altLang="en-US" dirty="0"/>
          </a:p>
        </p:txBody>
      </p:sp>
    </p:spTree>
    <p:extLst>
      <p:ext uri="{BB962C8B-B14F-4D97-AF65-F5344CB8AC3E}">
        <p14:creationId xmlns:p14="http://schemas.microsoft.com/office/powerpoint/2010/main" val="32000587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图片 3"/>
          <p:cNvPicPr>
            <a:picLocks noChangeAspect="1"/>
          </p:cNvPicPr>
          <p:nvPr/>
        </p:nvPicPr>
        <p:blipFill>
          <a:blip r:embed="rId3"/>
          <a:stretch>
            <a:fillRect/>
          </a:stretch>
        </p:blipFill>
        <p:spPr>
          <a:xfrm>
            <a:off x="1" y="167952"/>
            <a:ext cx="11682412" cy="5631270"/>
          </a:xfrm>
          <a:prstGeom prst="rect">
            <a:avLst/>
          </a:prstGeom>
        </p:spPr>
      </p:pic>
      <p:sp>
        <p:nvSpPr>
          <p:cNvPr id="5" name="文本框 4"/>
          <p:cNvSpPr txBox="1"/>
          <p:nvPr/>
        </p:nvSpPr>
        <p:spPr>
          <a:xfrm>
            <a:off x="288758" y="6464606"/>
            <a:ext cx="5438274" cy="369332"/>
          </a:xfrm>
          <a:prstGeom prst="rect">
            <a:avLst/>
          </a:prstGeom>
          <a:noFill/>
        </p:spPr>
        <p:txBody>
          <a:bodyPr wrap="square" rtlCol="0">
            <a:spAutoFit/>
          </a:bodyPr>
          <a:lstStyle/>
          <a:p>
            <a:r>
              <a:rPr lang="en-US" altLang="zh-CN" dirty="0"/>
              <a:t>https://bitcoinwisdom.com/bitcoin/difficulty</a:t>
            </a:r>
            <a:endParaRPr lang="zh-CN" altLang="en-US" dirty="0"/>
          </a:p>
        </p:txBody>
      </p:sp>
    </p:spTree>
    <p:extLst>
      <p:ext uri="{BB962C8B-B14F-4D97-AF65-F5344CB8AC3E}">
        <p14:creationId xmlns:p14="http://schemas.microsoft.com/office/powerpoint/2010/main" val="72605129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5" name="图片 4"/>
          <p:cNvPicPr>
            <a:picLocks noChangeAspect="1"/>
          </p:cNvPicPr>
          <p:nvPr/>
        </p:nvPicPr>
        <p:blipFill>
          <a:blip r:embed="rId2"/>
          <a:stretch>
            <a:fillRect/>
          </a:stretch>
        </p:blipFill>
        <p:spPr>
          <a:xfrm>
            <a:off x="1" y="0"/>
            <a:ext cx="12192000" cy="6136105"/>
          </a:xfrm>
          <a:prstGeom prst="rect">
            <a:avLst/>
          </a:prstGeom>
        </p:spPr>
      </p:pic>
      <p:sp>
        <p:nvSpPr>
          <p:cNvPr id="4" name="文本框 3"/>
          <p:cNvSpPr txBox="1"/>
          <p:nvPr/>
        </p:nvSpPr>
        <p:spPr>
          <a:xfrm>
            <a:off x="168443" y="6316564"/>
            <a:ext cx="6328610" cy="369332"/>
          </a:xfrm>
          <a:prstGeom prst="rect">
            <a:avLst/>
          </a:prstGeom>
          <a:noFill/>
        </p:spPr>
        <p:txBody>
          <a:bodyPr wrap="square" rtlCol="0">
            <a:spAutoFit/>
          </a:bodyPr>
          <a:lstStyle/>
          <a:p>
            <a:r>
              <a:rPr lang="en-US" altLang="zh-CN" dirty="0"/>
              <a:t>http://mapofcoins.com/</a:t>
            </a:r>
            <a:endParaRPr lang="zh-CN" altLang="en-US" dirty="0"/>
          </a:p>
        </p:txBody>
      </p:sp>
    </p:spTree>
    <p:extLst>
      <p:ext uri="{BB962C8B-B14F-4D97-AF65-F5344CB8AC3E}">
        <p14:creationId xmlns:p14="http://schemas.microsoft.com/office/powerpoint/2010/main" val="132196712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08371"/>
            <a:ext cx="10515600" cy="1325563"/>
          </a:xfrm>
        </p:spPr>
        <p:txBody>
          <a:bodyPr/>
          <a:lstStyle/>
          <a:p>
            <a:r>
              <a:rPr lang="en-US" altLang="zh-CN" b="1" dirty="0"/>
              <a:t>Analyzing</a:t>
            </a:r>
            <a:endParaRPr lang="zh-CN" altLang="en-US" dirty="0"/>
          </a:p>
        </p:txBody>
      </p:sp>
      <p:sp>
        <p:nvSpPr>
          <p:cNvPr id="3" name="内容占位符 2"/>
          <p:cNvSpPr>
            <a:spLocks noGrp="1"/>
          </p:cNvSpPr>
          <p:nvPr>
            <p:ph idx="1"/>
          </p:nvPr>
        </p:nvSpPr>
        <p:spPr>
          <a:xfrm>
            <a:off x="838200" y="1358537"/>
            <a:ext cx="10515600" cy="4818426"/>
          </a:xfrm>
        </p:spPr>
        <p:txBody>
          <a:bodyPr>
            <a:noAutofit/>
          </a:bodyPr>
          <a:lstStyle/>
          <a:p>
            <a:r>
              <a:rPr lang="en-US" altLang="zh-CN" sz="3200" dirty="0"/>
              <a:t>Bitcoins in circulation</a:t>
            </a:r>
          </a:p>
          <a:p>
            <a:r>
              <a:rPr lang="en-US" altLang="zh-CN" sz="3200" dirty="0"/>
              <a:t>The number of transaction</a:t>
            </a:r>
          </a:p>
          <a:p>
            <a:r>
              <a:rPr lang="en-US" altLang="zh-CN" sz="3200" dirty="0"/>
              <a:t>Transactions and addresses </a:t>
            </a:r>
          </a:p>
          <a:p>
            <a:r>
              <a:rPr lang="en-US" altLang="zh-CN" sz="3200" dirty="0"/>
              <a:t>Popular addresses</a:t>
            </a:r>
          </a:p>
          <a:p>
            <a:r>
              <a:rPr lang="en-US" altLang="zh-CN" sz="3200" dirty="0"/>
              <a:t>The number of transactions per block</a:t>
            </a:r>
          </a:p>
          <a:p>
            <a:r>
              <a:rPr lang="en-US" altLang="zh-CN" sz="3200" dirty="0"/>
              <a:t>Difficult and time</a:t>
            </a:r>
          </a:p>
          <a:p>
            <a:r>
              <a:rPr lang="en-US" altLang="zh-CN" sz="3200" dirty="0"/>
              <a:t>Finding addresses which only receive and never send any bitcoins</a:t>
            </a:r>
          </a:p>
          <a:p>
            <a:r>
              <a:rPr lang="en-US" altLang="zh-CN" sz="3200" dirty="0"/>
              <a:t>Double </a:t>
            </a:r>
            <a:r>
              <a:rPr lang="en-US" altLang="zh-CN" sz="3200" dirty="0" smtClean="0"/>
              <a:t>spends, orphaned Blocks, strange transactions</a:t>
            </a:r>
          </a:p>
          <a:p>
            <a:r>
              <a:rPr lang="en-US" altLang="zh-CN" sz="3200" dirty="0" smtClean="0"/>
              <a:t>Confirmation time</a:t>
            </a:r>
          </a:p>
          <a:p>
            <a:endParaRPr lang="en-US" altLang="zh-CN" sz="3200" dirty="0" smtClean="0"/>
          </a:p>
          <a:p>
            <a:endParaRPr lang="en-US" altLang="zh-CN" sz="3200" dirty="0"/>
          </a:p>
          <a:p>
            <a:endParaRPr lang="zh-CN" altLang="en-US" sz="3200" dirty="0"/>
          </a:p>
        </p:txBody>
      </p:sp>
    </p:spTree>
    <p:extLst>
      <p:ext uri="{BB962C8B-B14F-4D97-AF65-F5344CB8AC3E}">
        <p14:creationId xmlns:p14="http://schemas.microsoft.com/office/powerpoint/2010/main" val="266725961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t>Possible Visualization</a:t>
            </a:r>
            <a:endParaRPr lang="zh-CN" altLang="en-US" b="1" dirty="0"/>
          </a:p>
        </p:txBody>
      </p:sp>
      <p:sp>
        <p:nvSpPr>
          <p:cNvPr id="3" name="内容占位符 2"/>
          <p:cNvSpPr>
            <a:spLocks noGrp="1"/>
          </p:cNvSpPr>
          <p:nvPr>
            <p:ph idx="1"/>
          </p:nvPr>
        </p:nvSpPr>
        <p:spPr/>
        <p:txBody>
          <a:bodyPr/>
          <a:lstStyle/>
          <a:p>
            <a:r>
              <a:rPr lang="en-US" altLang="zh-CN" sz="3200" dirty="0"/>
              <a:t>Real Bitcoin Transaction </a:t>
            </a:r>
          </a:p>
          <a:p>
            <a:r>
              <a:rPr lang="en-US" altLang="zh-CN" sz="3200" dirty="0"/>
              <a:t>The locations of relayed by machines</a:t>
            </a:r>
          </a:p>
          <a:p>
            <a:r>
              <a:rPr lang="en-US" altLang="zh-CN" sz="3200" dirty="0"/>
              <a:t>Tracking the flow of the larger Transaction </a:t>
            </a:r>
          </a:p>
          <a:p>
            <a:r>
              <a:rPr lang="en-US" altLang="zh-CN" sz="3200" dirty="0"/>
              <a:t>Match transactions with real persons to find some abnormal transactions</a:t>
            </a:r>
          </a:p>
          <a:p>
            <a:r>
              <a:rPr lang="en-US" altLang="zh-CN" sz="3200" dirty="0"/>
              <a:t>Predict bitcoin price</a:t>
            </a:r>
            <a:r>
              <a:rPr lang="en-US" altLang="zh-CN" sz="3200" dirty="0" smtClean="0"/>
              <a:t>.</a:t>
            </a:r>
          </a:p>
          <a:p>
            <a:r>
              <a:rPr lang="en-US" altLang="zh-CN" sz="3200" dirty="0"/>
              <a:t>Predict Confirmation time</a:t>
            </a:r>
          </a:p>
          <a:p>
            <a:endParaRPr lang="en-US" altLang="zh-CN" sz="3200" dirty="0"/>
          </a:p>
          <a:p>
            <a:endParaRPr lang="zh-CN" altLang="en-US" dirty="0"/>
          </a:p>
        </p:txBody>
      </p:sp>
    </p:spTree>
    <p:extLst>
      <p:ext uri="{BB962C8B-B14F-4D97-AF65-F5344CB8AC3E}">
        <p14:creationId xmlns:p14="http://schemas.microsoft.com/office/powerpoint/2010/main" val="67370832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
            </a:r>
            <a:br>
              <a:rPr lang="en-US" altLang="zh-CN" dirty="0" smtClean="0"/>
            </a:br>
            <a:r>
              <a:rPr lang="en-US" altLang="zh-CN" b="1" dirty="0" smtClean="0"/>
              <a:t>Predict </a:t>
            </a:r>
            <a:r>
              <a:rPr lang="en-US" altLang="zh-CN" b="1" dirty="0"/>
              <a:t>Confirmation time</a:t>
            </a:r>
            <a:r>
              <a:rPr lang="en-US" altLang="zh-CN" dirty="0"/>
              <a:t/>
            </a:r>
            <a:br>
              <a:rPr lang="en-US" altLang="zh-CN" dirty="0"/>
            </a:br>
            <a:endParaRPr lang="zh-CN" altLang="en-US" dirty="0"/>
          </a:p>
        </p:txBody>
      </p:sp>
      <p:sp>
        <p:nvSpPr>
          <p:cNvPr id="3" name="内容占位符 2"/>
          <p:cNvSpPr>
            <a:spLocks noGrp="1"/>
          </p:cNvSpPr>
          <p:nvPr>
            <p:ph idx="1"/>
          </p:nvPr>
        </p:nvSpPr>
        <p:spPr/>
        <p:txBody>
          <a:bodyPr/>
          <a:lstStyle/>
          <a:p>
            <a:r>
              <a:rPr lang="en-US" altLang="zh-CN" dirty="0"/>
              <a:t>Step1: Block Size</a:t>
            </a:r>
          </a:p>
          <a:p>
            <a:r>
              <a:rPr lang="en-US" altLang="zh-CN" dirty="0" smtClean="0"/>
              <a:t>Step2</a:t>
            </a:r>
            <a:r>
              <a:rPr lang="en-US" altLang="zh-CN" dirty="0"/>
              <a:t>: Predict block generated time.</a:t>
            </a:r>
          </a:p>
          <a:p>
            <a:r>
              <a:rPr lang="en-US" altLang="zh-CN" dirty="0"/>
              <a:t>Step3: Get a transactions priority</a:t>
            </a:r>
          </a:p>
          <a:p>
            <a:r>
              <a:rPr lang="en-US" altLang="zh-CN" dirty="0"/>
              <a:t>Step4: predict transaction confirmation time.</a:t>
            </a:r>
          </a:p>
          <a:p>
            <a:endParaRPr lang="zh-CN" altLang="en-US" dirty="0"/>
          </a:p>
        </p:txBody>
      </p:sp>
    </p:spTree>
    <p:extLst>
      <p:ext uri="{BB962C8B-B14F-4D97-AF65-F5344CB8AC3E}">
        <p14:creationId xmlns:p14="http://schemas.microsoft.com/office/powerpoint/2010/main" val="10897044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197892" y="4813976"/>
            <a:ext cx="1922107" cy="707886"/>
          </a:xfrm>
          <a:prstGeom prst="rect">
            <a:avLst/>
          </a:prstGeom>
          <a:noFill/>
        </p:spPr>
        <p:txBody>
          <a:bodyPr wrap="square" rtlCol="0">
            <a:spAutoFit/>
          </a:bodyPr>
          <a:lstStyle/>
          <a:p>
            <a:r>
              <a:rPr lang="en-US" altLang="zh-CN" sz="4000" b="1" dirty="0" smtClean="0"/>
              <a:t>Bank</a:t>
            </a:r>
            <a:endParaRPr lang="zh-CN" altLang="en-US" sz="4000" b="1" dirty="0"/>
          </a:p>
        </p:txBody>
      </p:sp>
      <p:sp>
        <p:nvSpPr>
          <p:cNvPr id="11" name="文本框 10"/>
          <p:cNvSpPr txBox="1"/>
          <p:nvPr/>
        </p:nvSpPr>
        <p:spPr>
          <a:xfrm>
            <a:off x="7081069" y="4813976"/>
            <a:ext cx="4589563" cy="707886"/>
          </a:xfrm>
          <a:prstGeom prst="rect">
            <a:avLst/>
          </a:prstGeom>
          <a:noFill/>
        </p:spPr>
        <p:txBody>
          <a:bodyPr wrap="square" rtlCol="0">
            <a:spAutoFit/>
          </a:bodyPr>
          <a:lstStyle/>
          <a:p>
            <a:r>
              <a:rPr lang="en-US" altLang="zh-CN" sz="4000" b="1" dirty="0" smtClean="0"/>
              <a:t>Bitcoin Network</a:t>
            </a:r>
            <a:endParaRPr lang="zh-CN" altLang="en-US" sz="4000" b="1" dirty="0"/>
          </a:p>
        </p:txBody>
      </p:sp>
      <p:pic>
        <p:nvPicPr>
          <p:cNvPr id="2" name="图片 1"/>
          <p:cNvPicPr>
            <a:picLocks noChangeAspect="1"/>
          </p:cNvPicPr>
          <p:nvPr/>
        </p:nvPicPr>
        <p:blipFill>
          <a:blip r:embed="rId3"/>
          <a:stretch>
            <a:fillRect/>
          </a:stretch>
        </p:blipFill>
        <p:spPr>
          <a:xfrm>
            <a:off x="6797107" y="355341"/>
            <a:ext cx="3960223" cy="3492844"/>
          </a:xfrm>
          <a:prstGeom prst="rect">
            <a:avLst/>
          </a:prstGeom>
        </p:spPr>
      </p:pic>
      <p:pic>
        <p:nvPicPr>
          <p:cNvPr id="3" name="图片 2"/>
          <p:cNvPicPr>
            <a:picLocks noChangeAspect="1"/>
          </p:cNvPicPr>
          <p:nvPr/>
        </p:nvPicPr>
        <p:blipFill>
          <a:blip r:embed="rId4"/>
          <a:stretch>
            <a:fillRect/>
          </a:stretch>
        </p:blipFill>
        <p:spPr>
          <a:xfrm>
            <a:off x="1412937" y="575008"/>
            <a:ext cx="3588271" cy="3082591"/>
          </a:xfrm>
          <a:prstGeom prst="rect">
            <a:avLst/>
          </a:prstGeom>
        </p:spPr>
      </p:pic>
    </p:spTree>
    <p:extLst>
      <p:ext uri="{BB962C8B-B14F-4D97-AF65-F5344CB8AC3E}">
        <p14:creationId xmlns:p14="http://schemas.microsoft.com/office/powerpoint/2010/main" val="12017973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t>Block Chain</a:t>
            </a:r>
            <a:endParaRPr lang="zh-CN" altLang="en-US" b="1" dirty="0"/>
          </a:p>
        </p:txBody>
      </p:sp>
      <p:pic>
        <p:nvPicPr>
          <p:cNvPr id="8" name="图片 7"/>
          <p:cNvPicPr>
            <a:picLocks noChangeAspect="1"/>
          </p:cNvPicPr>
          <p:nvPr/>
        </p:nvPicPr>
        <p:blipFill>
          <a:blip r:embed="rId3"/>
          <a:stretch>
            <a:fillRect/>
          </a:stretch>
        </p:blipFill>
        <p:spPr>
          <a:xfrm>
            <a:off x="435429" y="2885007"/>
            <a:ext cx="11756571" cy="3142568"/>
          </a:xfrm>
          <a:prstGeom prst="rect">
            <a:avLst/>
          </a:prstGeom>
        </p:spPr>
      </p:pic>
    </p:spTree>
    <p:extLst>
      <p:ext uri="{BB962C8B-B14F-4D97-AF65-F5344CB8AC3E}">
        <p14:creationId xmlns:p14="http://schemas.microsoft.com/office/powerpoint/2010/main" val="31220876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t>Mining</a:t>
            </a:r>
            <a:endParaRPr lang="zh-CN" altLang="en-US" b="1" dirty="0"/>
          </a:p>
        </p:txBody>
      </p:sp>
      <p:pic>
        <p:nvPicPr>
          <p:cNvPr id="5" name="图片 4"/>
          <p:cNvPicPr>
            <a:picLocks noChangeAspect="1"/>
          </p:cNvPicPr>
          <p:nvPr/>
        </p:nvPicPr>
        <p:blipFill>
          <a:blip r:embed="rId3"/>
          <a:stretch>
            <a:fillRect/>
          </a:stretch>
        </p:blipFill>
        <p:spPr>
          <a:xfrm>
            <a:off x="838200" y="1474237"/>
            <a:ext cx="10190584" cy="4422709"/>
          </a:xfrm>
          <a:prstGeom prst="rect">
            <a:avLst/>
          </a:prstGeom>
        </p:spPr>
      </p:pic>
    </p:spTree>
    <p:extLst>
      <p:ext uri="{BB962C8B-B14F-4D97-AF65-F5344CB8AC3E}">
        <p14:creationId xmlns:p14="http://schemas.microsoft.com/office/powerpoint/2010/main" val="32188704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p:cNvPicPr>
          <p:nvPr>
            <p:ph idx="1"/>
          </p:nvPr>
        </p:nvPicPr>
        <p:blipFill>
          <a:blip r:embed="rId2"/>
          <a:stretch>
            <a:fillRect/>
          </a:stretch>
        </p:blipFill>
        <p:spPr>
          <a:xfrm>
            <a:off x="541175" y="0"/>
            <a:ext cx="10842172" cy="6643396"/>
          </a:xfrm>
          <a:prstGeom prst="rect">
            <a:avLst/>
          </a:prstGeom>
        </p:spPr>
      </p:pic>
      <p:pic>
        <p:nvPicPr>
          <p:cNvPr id="3" name="内容占位符 3"/>
          <p:cNvPicPr>
            <a:picLocks/>
          </p:cNvPicPr>
          <p:nvPr/>
        </p:nvPicPr>
        <p:blipFill>
          <a:blip r:embed="rId2"/>
          <a:stretch>
            <a:fillRect/>
          </a:stretch>
        </p:blipFill>
        <p:spPr>
          <a:xfrm>
            <a:off x="693575" y="152400"/>
            <a:ext cx="10842172" cy="6643396"/>
          </a:xfrm>
          <a:prstGeom prst="rect">
            <a:avLst/>
          </a:prstGeom>
        </p:spPr>
      </p:pic>
    </p:spTree>
    <p:extLst>
      <p:ext uri="{BB962C8B-B14F-4D97-AF65-F5344CB8AC3E}">
        <p14:creationId xmlns:p14="http://schemas.microsoft.com/office/powerpoint/2010/main" val="6707885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t>Address</a:t>
            </a:r>
            <a:endParaRPr lang="zh-CN" altLang="en-US" b="1" dirty="0"/>
          </a:p>
        </p:txBody>
      </p:sp>
      <p:pic>
        <p:nvPicPr>
          <p:cNvPr id="4" name="内容占位符 3"/>
          <p:cNvPicPr>
            <a:picLocks noGrp="1" noChangeAspect="1"/>
          </p:cNvPicPr>
          <p:nvPr>
            <p:ph idx="1"/>
          </p:nvPr>
        </p:nvPicPr>
        <p:blipFill>
          <a:blip r:embed="rId3"/>
          <a:stretch>
            <a:fillRect/>
          </a:stretch>
        </p:blipFill>
        <p:spPr>
          <a:xfrm>
            <a:off x="838200" y="1690688"/>
            <a:ext cx="9990221" cy="5167311"/>
          </a:xfrm>
          <a:prstGeom prst="rect">
            <a:avLst/>
          </a:prstGeom>
        </p:spPr>
      </p:pic>
    </p:spTree>
    <p:extLst>
      <p:ext uri="{BB962C8B-B14F-4D97-AF65-F5344CB8AC3E}">
        <p14:creationId xmlns:p14="http://schemas.microsoft.com/office/powerpoint/2010/main" val="10462789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smtClean="0"/>
              <a:t>Confirmation</a:t>
            </a:r>
            <a:endParaRPr lang="zh-CN" altLang="en-US" b="1" dirty="0"/>
          </a:p>
        </p:txBody>
      </p:sp>
      <p:sp>
        <p:nvSpPr>
          <p:cNvPr id="3" name="内容占位符 2"/>
          <p:cNvSpPr>
            <a:spLocks noGrp="1"/>
          </p:cNvSpPr>
          <p:nvPr>
            <p:ph idx="1"/>
          </p:nvPr>
        </p:nvSpPr>
        <p:spPr/>
        <p:txBody>
          <a:bodyPr>
            <a:normAutofit/>
          </a:bodyPr>
          <a:lstStyle/>
          <a:p>
            <a:endParaRPr lang="en-US" altLang="zh-CN" sz="4800" dirty="0" smtClean="0"/>
          </a:p>
          <a:p>
            <a:r>
              <a:rPr lang="en-US" altLang="zh-CN" sz="4800" dirty="0" smtClean="0"/>
              <a:t>One confirmation</a:t>
            </a:r>
          </a:p>
          <a:p>
            <a:r>
              <a:rPr lang="en-US" altLang="zh-CN" sz="4800" dirty="0" smtClean="0"/>
              <a:t>Six confirmation</a:t>
            </a:r>
          </a:p>
          <a:p>
            <a:r>
              <a:rPr lang="en-US" altLang="zh-CN" sz="4800" dirty="0" smtClean="0"/>
              <a:t>Double transactions</a:t>
            </a:r>
          </a:p>
        </p:txBody>
      </p:sp>
    </p:spTree>
    <p:extLst>
      <p:ext uri="{BB962C8B-B14F-4D97-AF65-F5344CB8AC3E}">
        <p14:creationId xmlns:p14="http://schemas.microsoft.com/office/powerpoint/2010/main" val="269403388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1786</TotalTime>
  <Words>1163</Words>
  <Application>Microsoft Office PowerPoint</Application>
  <PresentationFormat>宽屏</PresentationFormat>
  <Paragraphs>97</Paragraphs>
  <Slides>36</Slides>
  <Notes>16</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36</vt:i4>
      </vt:variant>
    </vt:vector>
  </HeadingPairs>
  <TitlesOfParts>
    <vt:vector size="40" baseType="lpstr">
      <vt:lpstr>等线</vt:lpstr>
      <vt:lpstr>等线 Light</vt:lpstr>
      <vt:lpstr>Arial</vt:lpstr>
      <vt:lpstr>Office 主题​​</vt:lpstr>
      <vt:lpstr>Bitcoin Related Works</vt:lpstr>
      <vt:lpstr>PowerPoint 演示文稿</vt:lpstr>
      <vt:lpstr>What is Bitcoin?</vt:lpstr>
      <vt:lpstr>PowerPoint 演示文稿</vt:lpstr>
      <vt:lpstr>Block Chain</vt:lpstr>
      <vt:lpstr>Mining</vt:lpstr>
      <vt:lpstr>PowerPoint 演示文稿</vt:lpstr>
      <vt:lpstr>Address</vt:lpstr>
      <vt:lpstr>Confirmation</vt:lpstr>
      <vt:lpstr>Bitcoin node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Data</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Analyzing</vt:lpstr>
      <vt:lpstr>Possible Visualization</vt:lpstr>
      <vt:lpstr> Predict Confirmation time </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Administrator</cp:lastModifiedBy>
  <cp:revision>99</cp:revision>
  <dcterms:created xsi:type="dcterms:W3CDTF">2015-12-30T01:48:31Z</dcterms:created>
  <dcterms:modified xsi:type="dcterms:W3CDTF">2016-01-13T07:24:07Z</dcterms:modified>
</cp:coreProperties>
</file>

<file path=docProps/thumbnail.jpeg>
</file>